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51" r:id="rId1"/>
  </p:sldMasterIdLst>
  <p:notesMasterIdLst>
    <p:notesMasterId r:id="rId49"/>
  </p:notesMasterIdLst>
  <p:handoutMasterIdLst>
    <p:handoutMasterId r:id="rId50"/>
  </p:handoutMasterIdLst>
  <p:sldIdLst>
    <p:sldId id="305" r:id="rId2"/>
    <p:sldId id="307" r:id="rId3"/>
    <p:sldId id="259" r:id="rId4"/>
    <p:sldId id="302" r:id="rId5"/>
    <p:sldId id="260" r:id="rId6"/>
    <p:sldId id="262" r:id="rId7"/>
    <p:sldId id="263" r:id="rId8"/>
    <p:sldId id="264" r:id="rId9"/>
    <p:sldId id="265" r:id="rId10"/>
    <p:sldId id="268" r:id="rId11"/>
    <p:sldId id="266" r:id="rId12"/>
    <p:sldId id="267" r:id="rId13"/>
    <p:sldId id="269" r:id="rId14"/>
    <p:sldId id="270" r:id="rId15"/>
    <p:sldId id="272" r:id="rId16"/>
    <p:sldId id="273" r:id="rId17"/>
    <p:sldId id="276" r:id="rId18"/>
    <p:sldId id="271" r:id="rId19"/>
    <p:sldId id="277" r:id="rId20"/>
    <p:sldId id="278" r:id="rId21"/>
    <p:sldId id="274" r:id="rId22"/>
    <p:sldId id="275" r:id="rId23"/>
    <p:sldId id="279" r:id="rId24"/>
    <p:sldId id="282" r:id="rId25"/>
    <p:sldId id="280" r:id="rId26"/>
    <p:sldId id="281" r:id="rId27"/>
    <p:sldId id="283" r:id="rId28"/>
    <p:sldId id="284" r:id="rId29"/>
    <p:sldId id="285" r:id="rId30"/>
    <p:sldId id="261" r:id="rId31"/>
    <p:sldId id="303" r:id="rId32"/>
    <p:sldId id="286" r:id="rId33"/>
    <p:sldId id="309" r:id="rId34"/>
    <p:sldId id="296" r:id="rId35"/>
    <p:sldId id="289" r:id="rId36"/>
    <p:sldId id="290" r:id="rId37"/>
    <p:sldId id="308" r:id="rId38"/>
    <p:sldId id="291" r:id="rId39"/>
    <p:sldId id="294" r:id="rId40"/>
    <p:sldId id="292" r:id="rId41"/>
    <p:sldId id="293" r:id="rId42"/>
    <p:sldId id="306" r:id="rId43"/>
    <p:sldId id="287" r:id="rId44"/>
    <p:sldId id="297" r:id="rId45"/>
    <p:sldId id="298" r:id="rId46"/>
    <p:sldId id="300" r:id="rId47"/>
    <p:sldId id="301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00FF00"/>
    <a:srgbClr val="FF9900"/>
    <a:srgbClr val="CC00CC"/>
    <a:srgbClr val="00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3" autoAdjust="0"/>
    <p:restoredTop sz="97685" autoAdjust="0"/>
  </p:normalViewPr>
  <p:slideViewPr>
    <p:cSldViewPr>
      <p:cViewPr>
        <p:scale>
          <a:sx n="81" d="100"/>
          <a:sy n="81" d="100"/>
        </p:scale>
        <p:origin x="-93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612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7FD4C30-C72C-4736-B01F-A0AC86CDFBA6}" type="datetimeFigureOut">
              <a:rPr lang="fr-FR"/>
              <a:pPr>
                <a:defRPr/>
              </a:pPr>
              <a:t>22/04/2016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80DCB267-E64D-4340-9CCD-53EC5167A87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3A13675-5A6A-464E-9387-6EEC66A914D8}" type="datetimeFigureOut">
              <a:rPr lang="en-US"/>
              <a:pPr>
                <a:defRPr/>
              </a:pPr>
              <a:t>4/22/2016</a:t>
            </a:fld>
            <a:endParaRPr lang="en-US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9CA1BF5-C4E4-40E4-B44A-96361A817415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598A7-2EE6-4D57-BB93-A8500F65CC35}" type="datetimeFigureOut">
              <a:rPr lang="en-US"/>
              <a:pPr>
                <a:defRPr/>
              </a:pPr>
              <a:t>4/22/2016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15377-4FCD-4A2C-B341-2D7ABC553E19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FE26C-8C09-4098-BB87-AFDE7D961C9D}" type="datetimeFigureOut">
              <a:rPr lang="en-US"/>
              <a:pPr>
                <a:defRPr/>
              </a:pPr>
              <a:t>4/22/2016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67207-6CB2-40D0-A8D4-A132FECD2FB9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E0E09-6A98-4F2E-B2D5-9C691E208CB7}" type="datetimeFigureOut">
              <a:rPr lang="en-US"/>
              <a:pPr>
                <a:defRPr/>
              </a:pPr>
              <a:t>4/22/2016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7C306-B95C-4CE5-805F-01883AC7E200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47F86-2754-4EA7-8040-E44762E10FA1}" type="datetimeFigureOut">
              <a:rPr lang="en-US"/>
              <a:pPr>
                <a:defRPr/>
              </a:pPr>
              <a:t>4/22/2016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EC8D7-55E4-4499-B117-93480A243550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BB00B-5E16-4E4D-A47F-3F7007CF7407}" type="datetimeFigureOut">
              <a:rPr lang="en-US"/>
              <a:pPr>
                <a:defRPr/>
              </a:pPr>
              <a:t>4/22/2016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4580A-0FD4-4AD7-A444-354C74DEF5C4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A6BCC-5D6A-422E-97A1-A7595793EAF7}" type="datetimeFigureOut">
              <a:rPr lang="en-US"/>
              <a:pPr>
                <a:defRPr/>
              </a:pPr>
              <a:t>4/22/2016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7DE17-967A-4CFE-8B0B-5E62E622377F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BC423-4631-4EB3-A8D5-765F354CA605}" type="datetimeFigureOut">
              <a:rPr lang="en-US"/>
              <a:pPr>
                <a:defRPr/>
              </a:pPr>
              <a:t>4/22/2016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9B0D1-12A7-46DB-BE3E-99CACD007908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E5A8D-4700-4DDC-847A-2CA906BC348E}" type="datetimeFigureOut">
              <a:rPr lang="en-US"/>
              <a:pPr>
                <a:defRPr/>
              </a:pPr>
              <a:t>4/22/2016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FB45D-F53D-41C1-B852-E62505C29994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5FC86-FD69-49C4-AF6E-183CBDFB511B}" type="datetimeFigureOut">
              <a:rPr lang="en-US"/>
              <a:pPr>
                <a:defRPr/>
              </a:pPr>
              <a:t>4/22/2016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3C18D-068C-4A32-87D2-F61724485777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FC375-8C52-4015-8826-274E690C21F6}" type="datetimeFigureOut">
              <a:rPr lang="en-US"/>
              <a:pPr>
                <a:defRPr/>
              </a:pPr>
              <a:t>4/22/2016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CECD3-020C-4C5E-A74D-4D5746FA33BB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Faire glisser l'image vers l'espace réservé ou cliquer sur l'icône pour l'ajouter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1299A-9BB9-4AD4-AD73-1309EECF30EC}" type="datetimeFigureOut">
              <a:rPr lang="en-US"/>
              <a:pPr>
                <a:defRPr/>
              </a:pPr>
              <a:t>4/22/2016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CEA74-EA71-4C5A-A409-F3DD14195BE0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C2ED02C-963F-41C4-A3E5-F2E6CCB2EFD0}" type="datetimeFigureOut">
              <a:rPr lang="en-US"/>
              <a:pPr>
                <a:defRPr/>
              </a:pPr>
              <a:t>4/22/2016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DD58584-AB26-40B5-B549-10C1542C8C06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62" r:id="rId1"/>
    <p:sldLayoutId id="2147484261" r:id="rId2"/>
    <p:sldLayoutId id="2147484260" r:id="rId3"/>
    <p:sldLayoutId id="2147484259" r:id="rId4"/>
    <p:sldLayoutId id="2147484258" r:id="rId5"/>
    <p:sldLayoutId id="2147484257" r:id="rId6"/>
    <p:sldLayoutId id="2147484256" r:id="rId7"/>
    <p:sldLayoutId id="2147484255" r:id="rId8"/>
    <p:sldLayoutId id="2147484254" r:id="rId9"/>
    <p:sldLayoutId id="2147484253" r:id="rId10"/>
    <p:sldLayoutId id="2147484252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rbe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rbe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rbe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rbel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fontAlgn="base">
        <a:lnSpc>
          <a:spcPct val="150000"/>
        </a:lnSpc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150000"/>
        </a:lnSpc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150000"/>
        </a:lnSpc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150000"/>
        </a:lnSpc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150000"/>
        </a:lnSpc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ZoneTexte 2"/>
          <p:cNvSpPr txBox="1">
            <a:spLocks noChangeArrowheads="1"/>
          </p:cNvSpPr>
          <p:nvPr/>
        </p:nvSpPr>
        <p:spPr bwMode="auto">
          <a:xfrm>
            <a:off x="2846388" y="260350"/>
            <a:ext cx="3813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/>
              <a:t>Les diverses Commissions</a:t>
            </a: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1331913" y="1196975"/>
            <a:ext cx="7032625" cy="25923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AGENCE                             - de la pharmacopée</a:t>
            </a:r>
          </a:p>
          <a:p>
            <a:r>
              <a:rPr lang="fr-FR"/>
              <a:t>                                            -  des stups et psychotrophes</a:t>
            </a:r>
          </a:p>
          <a:p>
            <a:r>
              <a:rPr lang="fr-FR"/>
              <a:t>                                            - de matériovigilance</a:t>
            </a:r>
          </a:p>
          <a:p>
            <a:r>
              <a:rPr lang="fr-FR"/>
              <a:t>                                            - des réactifs</a:t>
            </a:r>
          </a:p>
          <a:p>
            <a:r>
              <a:rPr lang="fr-FR"/>
              <a:t>                                            - de cosmétologie</a:t>
            </a:r>
          </a:p>
          <a:p>
            <a:r>
              <a:rPr lang="fr-FR"/>
              <a:t>                                            - de la publicité</a:t>
            </a:r>
          </a:p>
          <a:p>
            <a:r>
              <a:rPr lang="fr-FR"/>
              <a:t>                                            -  DE L’AUTORISATION DE MISE SUR</a:t>
            </a:r>
          </a:p>
          <a:p>
            <a:r>
              <a:rPr lang="fr-FR"/>
              <a:t>                                               LE MARCHE (A.M.M.)</a:t>
            </a:r>
          </a:p>
          <a:p>
            <a:r>
              <a:rPr lang="fr-FR"/>
              <a:t>                                            - DE PHARMACOVIGILANCE</a:t>
            </a:r>
          </a:p>
        </p:txBody>
      </p:sp>
      <p:sp>
        <p:nvSpPr>
          <p:cNvPr id="15363" name="ZoneTexte 7"/>
          <p:cNvSpPr txBox="1">
            <a:spLocks noChangeArrowheads="1"/>
          </p:cNvSpPr>
          <p:nvPr/>
        </p:nvSpPr>
        <p:spPr bwMode="auto">
          <a:xfrm>
            <a:off x="1547813" y="4365625"/>
            <a:ext cx="6627812" cy="36830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MINISTERE DE LA SANTE              - DE LA TRANSPARENCE</a:t>
            </a:r>
          </a:p>
        </p:txBody>
      </p:sp>
      <p:sp>
        <p:nvSpPr>
          <p:cNvPr id="15364" name="ZoneTexte 8"/>
          <p:cNvSpPr txBox="1">
            <a:spLocks noChangeArrowheads="1"/>
          </p:cNvSpPr>
          <p:nvPr/>
        </p:nvSpPr>
        <p:spPr bwMode="auto">
          <a:xfrm>
            <a:off x="611188" y="5589588"/>
            <a:ext cx="8110537" cy="3683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INTERMINIST. COMITE ECONOMIQUE DES PRODUITS DE SANTE (CEPS)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ZoneTexte 1"/>
          <p:cNvSpPr txBox="1">
            <a:spLocks noChangeArrowheads="1"/>
          </p:cNvSpPr>
          <p:nvPr/>
        </p:nvSpPr>
        <p:spPr bwMode="auto">
          <a:xfrm>
            <a:off x="611188" y="26035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9</a:t>
            </a:r>
          </a:p>
        </p:txBody>
      </p:sp>
      <p:sp>
        <p:nvSpPr>
          <p:cNvPr id="24578" name="ZoneTexte 2"/>
          <p:cNvSpPr txBox="1">
            <a:spLocks noChangeArrowheads="1"/>
          </p:cNvSpPr>
          <p:nvPr/>
        </p:nvSpPr>
        <p:spPr bwMode="auto">
          <a:xfrm>
            <a:off x="179388" y="1557338"/>
            <a:ext cx="85248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/>
              <a:t>L’AMM est octroyée si la dernière phrase du document final =</a:t>
            </a:r>
          </a:p>
        </p:txBody>
      </p:sp>
      <p:sp>
        <p:nvSpPr>
          <p:cNvPr id="24579" name="ZoneTexte 3"/>
          <p:cNvSpPr txBox="1">
            <a:spLocks noChangeArrowheads="1"/>
          </p:cNvSpPr>
          <p:nvPr/>
        </p:nvSpPr>
        <p:spPr bwMode="auto">
          <a:xfrm>
            <a:off x="250825" y="2133600"/>
            <a:ext cx="8420100" cy="460375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/>
              <a:t>‘Le rapport bénéfice / risque est considéré comme favorable’ </a:t>
            </a:r>
          </a:p>
        </p:txBody>
      </p:sp>
      <p:sp>
        <p:nvSpPr>
          <p:cNvPr id="24580" name="ZoneTexte 4"/>
          <p:cNvSpPr txBox="1">
            <a:spLocks noChangeArrowheads="1"/>
          </p:cNvSpPr>
          <p:nvPr/>
        </p:nvSpPr>
        <p:spPr bwMode="auto">
          <a:xfrm>
            <a:off x="2574925" y="3284538"/>
            <a:ext cx="3994150" cy="5857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/>
              <a:t>clause d’équivalence</a:t>
            </a:r>
          </a:p>
        </p:txBody>
      </p:sp>
      <p:sp>
        <p:nvSpPr>
          <p:cNvPr id="24581" name="ZoneTexte 5"/>
          <p:cNvSpPr txBox="1">
            <a:spLocks noChangeArrowheads="1"/>
          </p:cNvSpPr>
          <p:nvPr/>
        </p:nvSpPr>
        <p:spPr bwMode="auto">
          <a:xfrm>
            <a:off x="250825" y="4149725"/>
            <a:ext cx="89106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/>
              <a:t>en aucun cas ce rapport, même favorable, ne peut être inférieur</a:t>
            </a:r>
          </a:p>
          <a:p>
            <a:r>
              <a:rPr lang="fr-FR" sz="2400"/>
              <a:t> à l’existant.</a:t>
            </a:r>
          </a:p>
        </p:txBody>
      </p:sp>
      <p:sp>
        <p:nvSpPr>
          <p:cNvPr id="24582" name="ZoneTexte 6"/>
          <p:cNvSpPr txBox="1">
            <a:spLocks noChangeArrowheads="1"/>
          </p:cNvSpPr>
          <p:nvPr/>
        </p:nvSpPr>
        <p:spPr bwMode="auto">
          <a:xfrm>
            <a:off x="323850" y="5516563"/>
            <a:ext cx="73533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/>
              <a:t>il peut être,  et est  très ( trop) souvent  simplement </a:t>
            </a:r>
          </a:p>
          <a:p>
            <a:r>
              <a:rPr lang="fr-FR" sz="2400"/>
              <a:t>équivalent à l’existant.</a:t>
            </a:r>
          </a:p>
        </p:txBody>
      </p:sp>
      <p:cxnSp>
        <p:nvCxnSpPr>
          <p:cNvPr id="13" name="Connecteur droit 12"/>
          <p:cNvCxnSpPr/>
          <p:nvPr/>
        </p:nvCxnSpPr>
        <p:spPr>
          <a:xfrm>
            <a:off x="395288" y="6308725"/>
            <a:ext cx="143986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ZoneTexte 4"/>
          <p:cNvSpPr txBox="1">
            <a:spLocks noChangeArrowheads="1"/>
          </p:cNvSpPr>
          <p:nvPr/>
        </p:nvSpPr>
        <p:spPr bwMode="auto">
          <a:xfrm>
            <a:off x="250825" y="1628775"/>
            <a:ext cx="1920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/>
              <a:t>Mysimba: </a:t>
            </a:r>
          </a:p>
        </p:txBody>
      </p:sp>
      <p:sp>
        <p:nvSpPr>
          <p:cNvPr id="25602" name="ZoneTexte 6"/>
          <p:cNvSpPr txBox="1">
            <a:spLocks noChangeArrowheads="1"/>
          </p:cNvSpPr>
          <p:nvPr/>
        </p:nvSpPr>
        <p:spPr bwMode="auto">
          <a:xfrm>
            <a:off x="1835150" y="1628775"/>
            <a:ext cx="54594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/>
              <a:t>association fixe de naltrexone et de bupropion</a:t>
            </a:r>
          </a:p>
        </p:txBody>
      </p:sp>
      <p:sp>
        <p:nvSpPr>
          <p:cNvPr id="25603" name="ZoneTexte 7"/>
          <p:cNvSpPr txBox="1">
            <a:spLocks noChangeArrowheads="1"/>
          </p:cNvSpPr>
          <p:nvPr/>
        </p:nvSpPr>
        <p:spPr bwMode="auto">
          <a:xfrm>
            <a:off x="2484438" y="2349500"/>
            <a:ext cx="45862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Rapport favorable de l’Agence européenne</a:t>
            </a:r>
          </a:p>
        </p:txBody>
      </p:sp>
      <p:cxnSp>
        <p:nvCxnSpPr>
          <p:cNvPr id="10" name="Connecteur droit 9"/>
          <p:cNvCxnSpPr/>
          <p:nvPr/>
        </p:nvCxnSpPr>
        <p:spPr bwMode="auto">
          <a:xfrm flipH="1">
            <a:off x="2195513" y="2781300"/>
            <a:ext cx="360362" cy="215900"/>
          </a:xfrm>
          <a:prstGeom prst="line">
            <a:avLst/>
          </a:prstGeom>
          <a:solidFill>
            <a:srgbClr val="FE9C09"/>
          </a:solidFill>
          <a:ln w="50800" cap="flat" cmpd="sng" algn="ctr">
            <a:solidFill>
              <a:srgbClr val="3365FB"/>
            </a:solidFill>
            <a:prstDash val="solid"/>
            <a:round/>
            <a:headEnd type="none" w="med" len="med"/>
            <a:tailEnd type="triangle" w="med" len="med"/>
          </a:ln>
          <a:effectLst>
            <a:outerShdw dist="17961" dir="2700000" algn="ctr" rotWithShape="0">
              <a:schemeClr val="bg2"/>
            </a:outerShdw>
          </a:effectLst>
        </p:spPr>
      </p:cxnSp>
      <p:sp>
        <p:nvSpPr>
          <p:cNvPr id="25605" name="ZoneTexte 10"/>
          <p:cNvSpPr txBox="1">
            <a:spLocks noChangeArrowheads="1"/>
          </p:cNvSpPr>
          <p:nvPr/>
        </p:nvSpPr>
        <p:spPr bwMode="auto">
          <a:xfrm>
            <a:off x="684213" y="3284538"/>
            <a:ext cx="2492375" cy="3698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Autres Etats-membres</a:t>
            </a:r>
          </a:p>
        </p:txBody>
      </p:sp>
      <p:cxnSp>
        <p:nvCxnSpPr>
          <p:cNvPr id="13" name="Connecteur droit 12"/>
          <p:cNvCxnSpPr/>
          <p:nvPr/>
        </p:nvCxnSpPr>
        <p:spPr bwMode="auto">
          <a:xfrm>
            <a:off x="2124075" y="3644900"/>
            <a:ext cx="0" cy="576263"/>
          </a:xfrm>
          <a:prstGeom prst="line">
            <a:avLst/>
          </a:prstGeom>
          <a:solidFill>
            <a:srgbClr val="FE9C09"/>
          </a:solidFill>
          <a:ln w="50800" cap="flat" cmpd="sng" algn="ctr">
            <a:solidFill>
              <a:srgbClr val="3365FB"/>
            </a:solidFill>
            <a:prstDash val="solid"/>
            <a:round/>
            <a:headEnd type="none" w="med" len="med"/>
            <a:tailEnd type="triangle" w="med" len="med"/>
          </a:ln>
          <a:effectLst>
            <a:outerShdw dist="17961" dir="2700000" algn="ctr" rotWithShape="0">
              <a:schemeClr val="bg2"/>
            </a:outerShdw>
          </a:effectLst>
        </p:spPr>
      </p:cxnSp>
      <p:sp>
        <p:nvSpPr>
          <p:cNvPr id="25607" name="ZoneTexte 13"/>
          <p:cNvSpPr txBox="1">
            <a:spLocks noChangeArrowheads="1"/>
          </p:cNvSpPr>
          <p:nvPr/>
        </p:nvSpPr>
        <p:spPr bwMode="auto">
          <a:xfrm>
            <a:off x="1547813" y="4221163"/>
            <a:ext cx="2846387" cy="369887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France = avis défavorable</a:t>
            </a:r>
          </a:p>
        </p:txBody>
      </p:sp>
      <p:sp>
        <p:nvSpPr>
          <p:cNvPr id="25608" name="ZoneTexte 16"/>
          <p:cNvSpPr txBox="1">
            <a:spLocks noChangeArrowheads="1"/>
          </p:cNvSpPr>
          <p:nvPr/>
        </p:nvSpPr>
        <p:spPr bwMode="auto">
          <a:xfrm>
            <a:off x="1619250" y="4724400"/>
            <a:ext cx="3846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(efficacité faible, effets indésirables)</a:t>
            </a:r>
          </a:p>
        </p:txBody>
      </p:sp>
      <p:cxnSp>
        <p:nvCxnSpPr>
          <p:cNvPr id="19" name="Connecteur droit 18"/>
          <p:cNvCxnSpPr/>
          <p:nvPr/>
        </p:nvCxnSpPr>
        <p:spPr bwMode="auto">
          <a:xfrm>
            <a:off x="2195513" y="5157788"/>
            <a:ext cx="0" cy="431800"/>
          </a:xfrm>
          <a:prstGeom prst="line">
            <a:avLst/>
          </a:prstGeom>
          <a:solidFill>
            <a:srgbClr val="FE9C09"/>
          </a:solidFill>
          <a:ln w="50800" cap="flat" cmpd="sng" algn="ctr">
            <a:solidFill>
              <a:srgbClr val="3365FB"/>
            </a:solidFill>
            <a:prstDash val="solid"/>
            <a:round/>
            <a:headEnd type="none" w="med" len="med"/>
            <a:tailEnd type="triangle" w="med" len="med"/>
          </a:ln>
          <a:effectLst>
            <a:outerShdw dist="17961" dir="2700000" algn="ctr" rotWithShape="0">
              <a:schemeClr val="bg2"/>
            </a:outerShdw>
          </a:effectLst>
        </p:spPr>
      </p:cxnSp>
      <p:sp>
        <p:nvSpPr>
          <p:cNvPr id="25610" name="ZoneTexte 22"/>
          <p:cNvSpPr txBox="1">
            <a:spLocks noChangeArrowheads="1"/>
          </p:cNvSpPr>
          <p:nvPr/>
        </p:nvSpPr>
        <p:spPr bwMode="auto">
          <a:xfrm>
            <a:off x="1692275" y="5589588"/>
            <a:ext cx="2454275" cy="3683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L’EMEA octroie l’AMM</a:t>
            </a:r>
          </a:p>
        </p:txBody>
      </p:sp>
      <p:sp>
        <p:nvSpPr>
          <p:cNvPr id="25611" name="ZoneTexte 23"/>
          <p:cNvSpPr txBox="1">
            <a:spLocks noChangeArrowheads="1"/>
          </p:cNvSpPr>
          <p:nvPr/>
        </p:nvSpPr>
        <p:spPr bwMode="auto">
          <a:xfrm>
            <a:off x="468313" y="6092825"/>
            <a:ext cx="86899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Si la firme demande la mise sur le marché en France le médicaments sera commer-</a:t>
            </a:r>
          </a:p>
          <a:p>
            <a:r>
              <a:rPr lang="fr-FR"/>
              <a:t>cialisé             ( Mais commission de la Transparence, comité économique)</a:t>
            </a:r>
          </a:p>
        </p:txBody>
      </p:sp>
      <p:sp>
        <p:nvSpPr>
          <p:cNvPr id="25612" name="ZoneTexte 3"/>
          <p:cNvSpPr txBox="1">
            <a:spLocks noChangeArrowheads="1"/>
          </p:cNvSpPr>
          <p:nvPr/>
        </p:nvSpPr>
        <p:spPr bwMode="auto">
          <a:xfrm>
            <a:off x="1901825" y="476250"/>
            <a:ext cx="53403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/>
              <a:t>Objection mineure / majeure</a:t>
            </a:r>
          </a:p>
        </p:txBody>
      </p:sp>
      <p:sp>
        <p:nvSpPr>
          <p:cNvPr id="25613" name="ZoneTexte 2"/>
          <p:cNvSpPr txBox="1">
            <a:spLocks noChangeArrowheads="1"/>
          </p:cNvSpPr>
          <p:nvPr/>
        </p:nvSpPr>
        <p:spPr bwMode="auto">
          <a:xfrm>
            <a:off x="0" y="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ZoneTexte 2"/>
          <p:cNvSpPr txBox="1">
            <a:spLocks noChangeArrowheads="1"/>
          </p:cNvSpPr>
          <p:nvPr/>
        </p:nvSpPr>
        <p:spPr bwMode="auto">
          <a:xfrm>
            <a:off x="2640013" y="260350"/>
            <a:ext cx="3863975" cy="4619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/>
              <a:t>Médicaments anti - obésité</a:t>
            </a:r>
          </a:p>
        </p:txBody>
      </p:sp>
      <p:sp>
        <p:nvSpPr>
          <p:cNvPr id="26626" name="ZoneTexte 3"/>
          <p:cNvSpPr txBox="1">
            <a:spLocks noChangeArrowheads="1"/>
          </p:cNvSpPr>
          <p:nvPr/>
        </p:nvSpPr>
        <p:spPr bwMode="auto">
          <a:xfrm>
            <a:off x="755650" y="1773238"/>
            <a:ext cx="7969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/>
              <a:t>Depuis 60 ans tous les médicaments anti-obésité mis sur </a:t>
            </a:r>
          </a:p>
          <a:p>
            <a:r>
              <a:rPr lang="fr-FR" sz="2400"/>
              <a:t>le marché ont été, après des délais variables, retirés du </a:t>
            </a:r>
          </a:p>
          <a:p>
            <a:r>
              <a:rPr lang="fr-FR" sz="2400"/>
              <a:t>Marché !</a:t>
            </a:r>
          </a:p>
        </p:txBody>
      </p:sp>
      <p:sp>
        <p:nvSpPr>
          <p:cNvPr id="26627" name="ZoneTexte 4"/>
          <p:cNvSpPr txBox="1">
            <a:spLocks noChangeArrowheads="1"/>
          </p:cNvSpPr>
          <p:nvPr/>
        </p:nvSpPr>
        <p:spPr bwMode="auto">
          <a:xfrm>
            <a:off x="1258888" y="3716338"/>
            <a:ext cx="3003550" cy="267811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/>
              <a:t>Les derniers retraits:</a:t>
            </a:r>
          </a:p>
          <a:p>
            <a:endParaRPr lang="fr-FR" sz="2400"/>
          </a:p>
          <a:p>
            <a:r>
              <a:rPr lang="fr-FR" sz="2400"/>
              <a:t>Sibutral</a:t>
            </a:r>
          </a:p>
          <a:p>
            <a:endParaRPr lang="fr-FR" sz="2400"/>
          </a:p>
          <a:p>
            <a:r>
              <a:rPr lang="fr-FR" sz="2400"/>
              <a:t>Acomplia</a:t>
            </a:r>
          </a:p>
          <a:p>
            <a:endParaRPr lang="fr-FR" sz="2400"/>
          </a:p>
          <a:p>
            <a:r>
              <a:rPr lang="fr-FR" sz="2400"/>
              <a:t>Médiator</a:t>
            </a:r>
          </a:p>
        </p:txBody>
      </p:sp>
      <p:sp>
        <p:nvSpPr>
          <p:cNvPr id="26628" name="ZoneTexte 5"/>
          <p:cNvSpPr txBox="1">
            <a:spLocks noChangeArrowheads="1"/>
          </p:cNvSpPr>
          <p:nvPr/>
        </p:nvSpPr>
        <p:spPr bwMode="auto">
          <a:xfrm>
            <a:off x="2411413" y="4365625"/>
            <a:ext cx="3000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/>
              <a:t>R</a:t>
            </a:r>
          </a:p>
        </p:txBody>
      </p:sp>
      <p:sp>
        <p:nvSpPr>
          <p:cNvPr id="26629" name="ZoneTexte 6"/>
          <p:cNvSpPr txBox="1">
            <a:spLocks noChangeArrowheads="1"/>
          </p:cNvSpPr>
          <p:nvPr/>
        </p:nvSpPr>
        <p:spPr bwMode="auto">
          <a:xfrm>
            <a:off x="2627313" y="5157788"/>
            <a:ext cx="3000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/>
              <a:t>R</a:t>
            </a:r>
          </a:p>
        </p:txBody>
      </p:sp>
      <p:sp>
        <p:nvSpPr>
          <p:cNvPr id="26630" name="ZoneTexte 7"/>
          <p:cNvSpPr txBox="1">
            <a:spLocks noChangeArrowheads="1"/>
          </p:cNvSpPr>
          <p:nvPr/>
        </p:nvSpPr>
        <p:spPr bwMode="auto">
          <a:xfrm>
            <a:off x="2627313" y="5805488"/>
            <a:ext cx="660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/>
              <a:t>R</a:t>
            </a:r>
          </a:p>
        </p:txBody>
      </p:sp>
      <p:sp>
        <p:nvSpPr>
          <p:cNvPr id="26631" name="ZoneTexte 8"/>
          <p:cNvSpPr txBox="1">
            <a:spLocks noChangeArrowheads="1"/>
          </p:cNvSpPr>
          <p:nvPr/>
        </p:nvSpPr>
        <p:spPr bwMode="auto">
          <a:xfrm>
            <a:off x="19050" y="34925"/>
            <a:ext cx="4238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ZoneTexte 1"/>
          <p:cNvSpPr txBox="1">
            <a:spLocks noChangeArrowheads="1"/>
          </p:cNvSpPr>
          <p:nvPr/>
        </p:nvSpPr>
        <p:spPr bwMode="auto">
          <a:xfrm>
            <a:off x="0" y="34925"/>
            <a:ext cx="441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12</a:t>
            </a:r>
          </a:p>
        </p:txBody>
      </p:sp>
      <p:sp>
        <p:nvSpPr>
          <p:cNvPr id="27650" name="ZoneTexte 2"/>
          <p:cNvSpPr txBox="1">
            <a:spLocks noChangeArrowheads="1"/>
          </p:cNvSpPr>
          <p:nvPr/>
        </p:nvSpPr>
        <p:spPr bwMode="auto">
          <a:xfrm>
            <a:off x="1116013" y="188913"/>
            <a:ext cx="79676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/>
              <a:t>L’octroi d’une AMM ne se limite pas à OUI - NON</a:t>
            </a:r>
          </a:p>
        </p:txBody>
      </p:sp>
      <p:sp>
        <p:nvSpPr>
          <p:cNvPr id="27651" name="ZoneTexte 3"/>
          <p:cNvSpPr txBox="1">
            <a:spLocks noChangeArrowheads="1"/>
          </p:cNvSpPr>
          <p:nvPr/>
        </p:nvSpPr>
        <p:spPr bwMode="auto">
          <a:xfrm>
            <a:off x="179388" y="1125538"/>
            <a:ext cx="3844925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/>
              <a:t>Il faut guider le prescripteur</a:t>
            </a:r>
          </a:p>
          <a:p>
            <a:endParaRPr lang="fr-FR" sz="2400"/>
          </a:p>
          <a:p>
            <a:endParaRPr lang="fr-FR" sz="2400"/>
          </a:p>
          <a:p>
            <a:endParaRPr lang="fr-FR" sz="2400"/>
          </a:p>
          <a:p>
            <a:endParaRPr lang="fr-FR" sz="2400"/>
          </a:p>
          <a:p>
            <a:endParaRPr lang="fr-FR" sz="2400"/>
          </a:p>
          <a:p>
            <a:endParaRPr lang="fr-FR" sz="2400"/>
          </a:p>
          <a:p>
            <a:r>
              <a:rPr lang="fr-FR" sz="2400"/>
              <a:t> </a:t>
            </a:r>
          </a:p>
        </p:txBody>
      </p:sp>
      <p:sp>
        <p:nvSpPr>
          <p:cNvPr id="27652" name="ZoneTexte 6"/>
          <p:cNvSpPr txBox="1">
            <a:spLocks noChangeArrowheads="1"/>
          </p:cNvSpPr>
          <p:nvPr/>
        </p:nvSpPr>
        <p:spPr bwMode="auto">
          <a:xfrm>
            <a:off x="15875" y="1844675"/>
            <a:ext cx="3238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- à qui le prescrire ?</a:t>
            </a:r>
          </a:p>
          <a:p>
            <a:r>
              <a:rPr lang="fr-FR"/>
              <a:t>- à quelle dose ?</a:t>
            </a:r>
          </a:p>
          <a:p>
            <a:r>
              <a:rPr lang="fr-FR"/>
              <a:t>- pendant combien de temps?</a:t>
            </a:r>
          </a:p>
          <a:p>
            <a:r>
              <a:rPr lang="fr-FR"/>
              <a:t>- en première intention?</a:t>
            </a:r>
          </a:p>
        </p:txBody>
      </p:sp>
      <p:sp>
        <p:nvSpPr>
          <p:cNvPr id="27653" name="ZoneTexte 8"/>
          <p:cNvSpPr txBox="1">
            <a:spLocks noChangeArrowheads="1"/>
          </p:cNvSpPr>
          <p:nvPr/>
        </p:nvSpPr>
        <p:spPr bwMode="auto">
          <a:xfrm>
            <a:off x="3419475" y="1844675"/>
            <a:ext cx="1133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Existe-t-il</a:t>
            </a:r>
          </a:p>
        </p:txBody>
      </p:sp>
      <p:sp>
        <p:nvSpPr>
          <p:cNvPr id="27654" name="ZoneTexte 9"/>
          <p:cNvSpPr txBox="1">
            <a:spLocks noChangeArrowheads="1"/>
          </p:cNvSpPr>
          <p:nvPr/>
        </p:nvSpPr>
        <p:spPr bwMode="auto">
          <a:xfrm>
            <a:off x="4787900" y="1844675"/>
            <a:ext cx="31099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- des contrindications ?</a:t>
            </a:r>
          </a:p>
          <a:p>
            <a:r>
              <a:rPr lang="fr-FR"/>
              <a:t>- des précautions d’emploi?</a:t>
            </a:r>
          </a:p>
          <a:p>
            <a:r>
              <a:rPr lang="fr-FR"/>
              <a:t>- association(s) interdite(s) ?</a:t>
            </a:r>
          </a:p>
          <a:p>
            <a:r>
              <a:rPr lang="fr-FR"/>
              <a:t>- déconseillées ?</a:t>
            </a:r>
          </a:p>
        </p:txBody>
      </p:sp>
      <p:sp>
        <p:nvSpPr>
          <p:cNvPr id="27655" name="ZoneTexte 10"/>
          <p:cNvSpPr txBox="1">
            <a:spLocks noChangeArrowheads="1"/>
          </p:cNvSpPr>
          <p:nvPr/>
        </p:nvSpPr>
        <p:spPr bwMode="auto">
          <a:xfrm>
            <a:off x="1547813" y="3213100"/>
            <a:ext cx="4619625" cy="64611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Quels sont les effets indésirable identifiés ?</a:t>
            </a:r>
          </a:p>
          <a:p>
            <a:r>
              <a:rPr lang="fr-FR"/>
              <a:t>- fréquents, rares, exceptionnels</a:t>
            </a:r>
          </a:p>
        </p:txBody>
      </p:sp>
      <p:sp>
        <p:nvSpPr>
          <p:cNvPr id="27656" name="ZoneTexte 11"/>
          <p:cNvSpPr txBox="1">
            <a:spLocks noChangeArrowheads="1"/>
          </p:cNvSpPr>
          <p:nvPr/>
        </p:nvSpPr>
        <p:spPr bwMode="auto">
          <a:xfrm>
            <a:off x="1042988" y="4005263"/>
            <a:ext cx="6870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- grossesse, allaitement, conduite automobile, machines, engins?</a:t>
            </a:r>
          </a:p>
        </p:txBody>
      </p:sp>
      <p:sp>
        <p:nvSpPr>
          <p:cNvPr id="27657" name="ZoneTexte 12"/>
          <p:cNvSpPr txBox="1">
            <a:spLocks noChangeArrowheads="1"/>
          </p:cNvSpPr>
          <p:nvPr/>
        </p:nvSpPr>
        <p:spPr bwMode="auto">
          <a:xfrm>
            <a:off x="971550" y="4508500"/>
            <a:ext cx="7191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i="1"/>
              <a:t>Propriété pharmacologique, pharmacocinétique, surdosage, antidote</a:t>
            </a:r>
          </a:p>
        </p:txBody>
      </p:sp>
      <p:sp>
        <p:nvSpPr>
          <p:cNvPr id="27658" name="ZoneTexte 13"/>
          <p:cNvSpPr txBox="1">
            <a:spLocks noChangeArrowheads="1"/>
          </p:cNvSpPr>
          <p:nvPr/>
        </p:nvSpPr>
        <p:spPr bwMode="auto">
          <a:xfrm>
            <a:off x="250825" y="5373688"/>
            <a:ext cx="8205788" cy="120015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Ces renseignements figurent dans le résumée des caractéristiques du produit </a:t>
            </a:r>
          </a:p>
          <a:p>
            <a:r>
              <a:rPr lang="fr-FR"/>
              <a:t>( RCP) adressé au prescripteur. </a:t>
            </a:r>
          </a:p>
          <a:p>
            <a:r>
              <a:rPr lang="fr-FR"/>
              <a:t>Un document résumant les aspects pratiques est rédigé à l’intention du patient</a:t>
            </a:r>
          </a:p>
          <a:p>
            <a:r>
              <a:rPr lang="fr-FR"/>
              <a:t>( la notice)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oneTexte 1"/>
          <p:cNvSpPr txBox="1">
            <a:spLocks noChangeArrowheads="1"/>
          </p:cNvSpPr>
          <p:nvPr/>
        </p:nvSpPr>
        <p:spPr bwMode="auto">
          <a:xfrm>
            <a:off x="179388" y="22225"/>
            <a:ext cx="441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13</a:t>
            </a:r>
          </a:p>
        </p:txBody>
      </p:sp>
      <p:sp>
        <p:nvSpPr>
          <p:cNvPr id="28674" name="ZoneTexte 2"/>
          <p:cNvSpPr txBox="1">
            <a:spLocks noChangeArrowheads="1"/>
          </p:cNvSpPr>
          <p:nvPr/>
        </p:nvSpPr>
        <p:spPr bwMode="auto">
          <a:xfrm>
            <a:off x="2994025" y="260350"/>
            <a:ext cx="3155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/>
              <a:t>Commission d’A.M.M</a:t>
            </a:r>
            <a:r>
              <a:rPr lang="fr-FR"/>
              <a:t>.</a:t>
            </a:r>
          </a:p>
        </p:txBody>
      </p:sp>
      <p:sp>
        <p:nvSpPr>
          <p:cNvPr id="28675" name="ZoneTexte 3"/>
          <p:cNvSpPr txBox="1">
            <a:spLocks noChangeArrowheads="1"/>
          </p:cNvSpPr>
          <p:nvPr/>
        </p:nvSpPr>
        <p:spPr bwMode="auto">
          <a:xfrm>
            <a:off x="2771775" y="1484313"/>
            <a:ext cx="35544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/>
              <a:t>Procédures dérogatoires</a:t>
            </a:r>
          </a:p>
        </p:txBody>
      </p:sp>
      <p:sp>
        <p:nvSpPr>
          <p:cNvPr id="28676" name="ZoneTexte 4"/>
          <p:cNvSpPr txBox="1">
            <a:spLocks noChangeArrowheads="1"/>
          </p:cNvSpPr>
          <p:nvPr/>
        </p:nvSpPr>
        <p:spPr bwMode="auto">
          <a:xfrm>
            <a:off x="1582738" y="2565400"/>
            <a:ext cx="6227762" cy="4619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 </a:t>
            </a:r>
            <a:r>
              <a:rPr lang="fr-FR" sz="2400"/>
              <a:t> Autorisation temporaire d’utilisation A.T. U.</a:t>
            </a:r>
          </a:p>
        </p:txBody>
      </p:sp>
      <p:sp>
        <p:nvSpPr>
          <p:cNvPr id="28677" name="ZoneTexte 5"/>
          <p:cNvSpPr txBox="1">
            <a:spLocks noChangeArrowheads="1"/>
          </p:cNvSpPr>
          <p:nvPr/>
        </p:nvSpPr>
        <p:spPr bwMode="auto">
          <a:xfrm>
            <a:off x="827088" y="3429000"/>
            <a:ext cx="17240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/>
              <a:t>Nominative</a:t>
            </a:r>
          </a:p>
        </p:txBody>
      </p:sp>
      <p:sp>
        <p:nvSpPr>
          <p:cNvPr id="28678" name="ZoneTexte 6"/>
          <p:cNvSpPr txBox="1">
            <a:spLocks noChangeArrowheads="1"/>
          </p:cNvSpPr>
          <p:nvPr/>
        </p:nvSpPr>
        <p:spPr bwMode="auto">
          <a:xfrm>
            <a:off x="6011863" y="3429000"/>
            <a:ext cx="1708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/>
              <a:t>de Cohorte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476375" y="4149725"/>
            <a:ext cx="6189663" cy="15684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fr-FR" sz="2400" dirty="0"/>
              <a:t>m</a:t>
            </a:r>
            <a:r>
              <a:rPr lang="fr-FR" sz="2400" dirty="0"/>
              <a:t>aladie grave</a:t>
            </a:r>
          </a:p>
          <a:p>
            <a:pPr marL="285750" indent="-285750">
              <a:buFontTx/>
              <a:buChar char="-"/>
              <a:defRPr/>
            </a:pPr>
            <a:r>
              <a:rPr lang="fr-FR" sz="2400" dirty="0"/>
              <a:t>absence de traitement efficace</a:t>
            </a:r>
          </a:p>
          <a:p>
            <a:pPr marL="285750" indent="-285750">
              <a:buFontTx/>
              <a:buChar char="-"/>
              <a:defRPr/>
            </a:pPr>
            <a:r>
              <a:rPr lang="fr-FR" sz="2400" dirty="0"/>
              <a:t>l</a:t>
            </a:r>
            <a:r>
              <a:rPr lang="fr-FR" sz="2400" dirty="0"/>
              <a:t>a firme s’engage à déposer un dossier</a:t>
            </a:r>
          </a:p>
          <a:p>
            <a:pPr>
              <a:defRPr/>
            </a:pPr>
            <a:r>
              <a:rPr lang="fr-FR" sz="2400" dirty="0"/>
              <a:t>d</a:t>
            </a:r>
            <a:r>
              <a:rPr lang="fr-FR" sz="2400" dirty="0"/>
              <a:t>e demande d’A.M.M. dans un délai précisé</a:t>
            </a:r>
            <a:r>
              <a:rPr lang="fr-FR" dirty="0"/>
              <a:t> </a:t>
            </a:r>
            <a:endParaRPr lang="fr-FR" dirty="0"/>
          </a:p>
        </p:txBody>
      </p:sp>
      <p:sp>
        <p:nvSpPr>
          <p:cNvPr id="28680" name="ZoneTexte 8"/>
          <p:cNvSpPr txBox="1">
            <a:spLocks noChangeArrowheads="1"/>
          </p:cNvSpPr>
          <p:nvPr/>
        </p:nvSpPr>
        <p:spPr bwMode="auto">
          <a:xfrm>
            <a:off x="2897188" y="6237288"/>
            <a:ext cx="3349625" cy="4619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/>
              <a:t>Médicaments orphelins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ZoneTexte 1"/>
          <p:cNvSpPr txBox="1">
            <a:spLocks noChangeArrowheads="1"/>
          </p:cNvSpPr>
          <p:nvPr/>
        </p:nvSpPr>
        <p:spPr bwMode="auto">
          <a:xfrm>
            <a:off x="323850" y="333375"/>
            <a:ext cx="441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14</a:t>
            </a:r>
          </a:p>
        </p:txBody>
      </p:sp>
      <p:sp>
        <p:nvSpPr>
          <p:cNvPr id="29698" name="ZoneTexte 2"/>
          <p:cNvSpPr txBox="1">
            <a:spLocks noChangeArrowheads="1"/>
          </p:cNvSpPr>
          <p:nvPr/>
        </p:nvSpPr>
        <p:spPr bwMode="auto">
          <a:xfrm>
            <a:off x="1536700" y="188913"/>
            <a:ext cx="6070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/>
              <a:t>Commission de la Transparence</a:t>
            </a:r>
          </a:p>
        </p:txBody>
      </p:sp>
      <p:sp>
        <p:nvSpPr>
          <p:cNvPr id="29699" name="ZoneTexte 3"/>
          <p:cNvSpPr txBox="1">
            <a:spLocks noChangeArrowheads="1"/>
          </p:cNvSpPr>
          <p:nvPr/>
        </p:nvSpPr>
        <p:spPr bwMode="auto">
          <a:xfrm>
            <a:off x="468313" y="1125538"/>
            <a:ext cx="679767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/>
              <a:t>Commission consultative ( avis) placée auprès du Ministre </a:t>
            </a:r>
          </a:p>
          <a:p>
            <a:r>
              <a:rPr lang="fr-FR" sz="2000"/>
              <a:t>chargé de la Santé</a:t>
            </a:r>
          </a:p>
          <a:p>
            <a:r>
              <a:rPr lang="fr-FR" sz="2000"/>
              <a:t>( depuis 2005 via la Haute Autorité de Santé ( H.M.R.)</a:t>
            </a:r>
          </a:p>
        </p:txBody>
      </p:sp>
      <p:sp>
        <p:nvSpPr>
          <p:cNvPr id="29700" name="ZoneTexte 4"/>
          <p:cNvSpPr txBox="1">
            <a:spLocks noChangeArrowheads="1"/>
          </p:cNvSpPr>
          <p:nvPr/>
        </p:nvSpPr>
        <p:spPr bwMode="auto">
          <a:xfrm>
            <a:off x="2124075" y="2133600"/>
            <a:ext cx="4830763" cy="7064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/>
              <a:t>évalue le service médical rendu (S.M.R.)</a:t>
            </a:r>
          </a:p>
          <a:p>
            <a:r>
              <a:rPr lang="fr-FR" sz="2000"/>
              <a:t>                                         attendu</a:t>
            </a:r>
          </a:p>
        </p:txBody>
      </p:sp>
      <p:sp>
        <p:nvSpPr>
          <p:cNvPr id="29701" name="ZoneTexte 5"/>
          <p:cNvSpPr txBox="1">
            <a:spLocks noChangeArrowheads="1"/>
          </p:cNvSpPr>
          <p:nvPr/>
        </p:nvSpPr>
        <p:spPr bwMode="auto">
          <a:xfrm>
            <a:off x="468313" y="2852738"/>
            <a:ext cx="37353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</a:pPr>
            <a:r>
              <a:rPr lang="fr-FR"/>
              <a:t>gravité de la maladie </a:t>
            </a:r>
          </a:p>
          <a:p>
            <a:pPr marL="285750" indent="-285750">
              <a:buFontTx/>
              <a:buChar char="-"/>
            </a:pPr>
            <a:r>
              <a:rPr lang="fr-FR"/>
              <a:t>efficacité / sécurité</a:t>
            </a:r>
          </a:p>
          <a:p>
            <a:pPr marL="285750" indent="-285750">
              <a:buFontTx/>
              <a:buChar char="-"/>
            </a:pPr>
            <a:r>
              <a:rPr lang="fr-FR"/>
              <a:t>place dans la stratégie thérapie.</a:t>
            </a:r>
          </a:p>
          <a:p>
            <a:pPr marL="285750" indent="-285750">
              <a:buFontTx/>
              <a:buChar char="-"/>
            </a:pPr>
            <a:r>
              <a:rPr lang="fr-FR"/>
              <a:t>1ére intention</a:t>
            </a:r>
          </a:p>
          <a:p>
            <a:pPr marL="285750" indent="-285750">
              <a:buFontTx/>
              <a:buChar char="-"/>
            </a:pPr>
            <a:r>
              <a:rPr lang="fr-FR"/>
              <a:t>2</a:t>
            </a:r>
            <a:r>
              <a:rPr lang="fr-FR" baseline="30000"/>
              <a:t>ème</a:t>
            </a:r>
            <a:r>
              <a:rPr lang="fr-FR"/>
              <a:t> intention</a:t>
            </a:r>
          </a:p>
          <a:p>
            <a:pPr marL="285750" indent="-285750">
              <a:buFontTx/>
              <a:buChar char="-"/>
            </a:pPr>
            <a:r>
              <a:rPr lang="fr-FR"/>
              <a:t>Adjuvant</a:t>
            </a:r>
          </a:p>
          <a:p>
            <a:pPr marL="285750" indent="-285750">
              <a:buFontTx/>
              <a:buChar char="-"/>
            </a:pPr>
            <a:r>
              <a:rPr lang="fr-FR"/>
              <a:t>recours…</a:t>
            </a:r>
          </a:p>
          <a:p>
            <a:pPr marL="285750" indent="-285750">
              <a:buFontTx/>
              <a:buChar char="-"/>
            </a:pPr>
            <a:r>
              <a:rPr lang="fr-FR"/>
              <a:t>intérêt pour santé publique</a:t>
            </a:r>
          </a:p>
        </p:txBody>
      </p:sp>
      <p:sp>
        <p:nvSpPr>
          <p:cNvPr id="29702" name="ZoneTexte 6"/>
          <p:cNvSpPr txBox="1">
            <a:spLocks noChangeArrowheads="1"/>
          </p:cNvSpPr>
          <p:nvPr/>
        </p:nvSpPr>
        <p:spPr bwMode="auto">
          <a:xfrm>
            <a:off x="2484438" y="5516563"/>
            <a:ext cx="4811712" cy="4619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le S.M.R. détermine </a:t>
            </a:r>
            <a:r>
              <a:rPr lang="fr-FR" sz="2400"/>
              <a:t>la prise en charge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ZoneTexte 2"/>
          <p:cNvSpPr txBox="1">
            <a:spLocks noChangeArrowheads="1"/>
          </p:cNvSpPr>
          <p:nvPr/>
        </p:nvSpPr>
        <p:spPr bwMode="auto">
          <a:xfrm>
            <a:off x="895350" y="1196975"/>
            <a:ext cx="7353300" cy="4619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/>
              <a:t>Inscription sur liste des médicaments remboursables</a:t>
            </a:r>
          </a:p>
        </p:txBody>
      </p:sp>
      <p:sp>
        <p:nvSpPr>
          <p:cNvPr id="30722" name="ZoneTexte 4"/>
          <p:cNvSpPr txBox="1">
            <a:spLocks noChangeArrowheads="1"/>
          </p:cNvSpPr>
          <p:nvPr/>
        </p:nvSpPr>
        <p:spPr bwMode="auto">
          <a:xfrm>
            <a:off x="6804025" y="2708275"/>
            <a:ext cx="698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NON</a:t>
            </a:r>
          </a:p>
        </p:txBody>
      </p:sp>
      <p:sp>
        <p:nvSpPr>
          <p:cNvPr id="30723" name="ZoneTexte 5"/>
          <p:cNvSpPr txBox="1">
            <a:spLocks noChangeArrowheads="1"/>
          </p:cNvSpPr>
          <p:nvPr/>
        </p:nvSpPr>
        <p:spPr bwMode="auto">
          <a:xfrm>
            <a:off x="395288" y="4221163"/>
            <a:ext cx="736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Taux: </a:t>
            </a:r>
          </a:p>
        </p:txBody>
      </p:sp>
      <p:sp>
        <p:nvSpPr>
          <p:cNvPr id="30724" name="ZoneTexte 6"/>
          <p:cNvSpPr txBox="1">
            <a:spLocks noChangeArrowheads="1"/>
          </p:cNvSpPr>
          <p:nvPr/>
        </p:nvSpPr>
        <p:spPr bwMode="auto">
          <a:xfrm>
            <a:off x="1187450" y="3644900"/>
            <a:ext cx="5483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        100% si médicament  irremplaçable et coûteux</a:t>
            </a:r>
          </a:p>
        </p:txBody>
      </p:sp>
      <p:sp>
        <p:nvSpPr>
          <p:cNvPr id="30725" name="ZoneTexte 7"/>
          <p:cNvSpPr txBox="1">
            <a:spLocks noChangeArrowheads="1"/>
          </p:cNvSpPr>
          <p:nvPr/>
        </p:nvSpPr>
        <p:spPr bwMode="auto">
          <a:xfrm>
            <a:off x="611188" y="26035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15</a:t>
            </a:r>
          </a:p>
        </p:txBody>
      </p:sp>
      <p:sp>
        <p:nvSpPr>
          <p:cNvPr id="30726" name="ZoneTexte 8"/>
          <p:cNvSpPr txBox="1">
            <a:spLocks noChangeArrowheads="1"/>
          </p:cNvSpPr>
          <p:nvPr/>
        </p:nvSpPr>
        <p:spPr bwMode="auto">
          <a:xfrm>
            <a:off x="4127500" y="188913"/>
            <a:ext cx="1438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/>
              <a:t>S.M.R.</a:t>
            </a:r>
          </a:p>
        </p:txBody>
      </p:sp>
      <p:sp>
        <p:nvSpPr>
          <p:cNvPr id="30727" name="ZoneTexte 9"/>
          <p:cNvSpPr txBox="1">
            <a:spLocks noChangeArrowheads="1"/>
          </p:cNvSpPr>
          <p:nvPr/>
        </p:nvSpPr>
        <p:spPr bwMode="auto">
          <a:xfrm>
            <a:off x="1258888" y="2708275"/>
            <a:ext cx="595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OUI</a:t>
            </a:r>
          </a:p>
        </p:txBody>
      </p:sp>
      <p:sp>
        <p:nvSpPr>
          <p:cNvPr id="30728" name="ZoneTexte 10"/>
          <p:cNvSpPr txBox="1">
            <a:spLocks noChangeArrowheads="1"/>
          </p:cNvSpPr>
          <p:nvPr/>
        </p:nvSpPr>
        <p:spPr bwMode="auto">
          <a:xfrm>
            <a:off x="1258888" y="4005263"/>
            <a:ext cx="421322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/>
          </a:p>
          <a:p>
            <a:r>
              <a:rPr lang="fr-FR"/>
              <a:t>       65% si S.M.R. majeur ou important</a:t>
            </a:r>
          </a:p>
          <a:p>
            <a:endParaRPr lang="fr-FR"/>
          </a:p>
          <a:p>
            <a:r>
              <a:rPr lang="fr-FR"/>
              <a:t>       30% si S.M.R. modéré</a:t>
            </a:r>
          </a:p>
          <a:p>
            <a:endParaRPr lang="fr-FR"/>
          </a:p>
          <a:p>
            <a:r>
              <a:rPr lang="fr-FR"/>
              <a:t>       15% si S.M.R. faible</a:t>
            </a:r>
          </a:p>
        </p:txBody>
      </p:sp>
      <p:cxnSp>
        <p:nvCxnSpPr>
          <p:cNvPr id="4" name="Connecteur droit avec flèche 3"/>
          <p:cNvCxnSpPr/>
          <p:nvPr/>
        </p:nvCxnSpPr>
        <p:spPr>
          <a:xfrm flipH="1">
            <a:off x="2195513" y="1773238"/>
            <a:ext cx="863600" cy="9350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5292725" y="1844675"/>
            <a:ext cx="1223963" cy="9366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1692275" y="3789363"/>
            <a:ext cx="0" cy="18716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ZoneTexte 1"/>
          <p:cNvSpPr txBox="1">
            <a:spLocks noChangeArrowheads="1"/>
          </p:cNvSpPr>
          <p:nvPr/>
        </p:nvSpPr>
        <p:spPr bwMode="auto">
          <a:xfrm>
            <a:off x="6350" y="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16</a:t>
            </a:r>
          </a:p>
        </p:txBody>
      </p:sp>
      <p:sp>
        <p:nvSpPr>
          <p:cNvPr id="31746" name="ZoneTexte 2"/>
          <p:cNvSpPr txBox="1">
            <a:spLocks noChangeArrowheads="1"/>
          </p:cNvSpPr>
          <p:nvPr/>
        </p:nvSpPr>
        <p:spPr bwMode="auto">
          <a:xfrm>
            <a:off x="1536700" y="260350"/>
            <a:ext cx="6070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/>
              <a:t>Commission de la Transparence</a:t>
            </a:r>
          </a:p>
        </p:txBody>
      </p:sp>
      <p:sp>
        <p:nvSpPr>
          <p:cNvPr id="31747" name="ZoneTexte 3"/>
          <p:cNvSpPr txBox="1">
            <a:spLocks noChangeArrowheads="1"/>
          </p:cNvSpPr>
          <p:nvPr/>
        </p:nvSpPr>
        <p:spPr bwMode="auto">
          <a:xfrm>
            <a:off x="323850" y="1125538"/>
            <a:ext cx="3486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1 </a:t>
            </a:r>
            <a:r>
              <a:rPr lang="fr-FR" i="1"/>
              <a:t>– service médical rendu : taux</a:t>
            </a:r>
          </a:p>
        </p:txBody>
      </p:sp>
      <p:sp>
        <p:nvSpPr>
          <p:cNvPr id="31748" name="ZoneTexte 4"/>
          <p:cNvSpPr txBox="1">
            <a:spLocks noChangeArrowheads="1"/>
          </p:cNvSpPr>
          <p:nvPr/>
        </p:nvSpPr>
        <p:spPr bwMode="auto">
          <a:xfrm>
            <a:off x="395288" y="1557338"/>
            <a:ext cx="8601075" cy="4603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/>
              <a:t>2 – évalue l’amélioration du service médical rendu ( A.S.M.R.)</a:t>
            </a:r>
          </a:p>
        </p:txBody>
      </p:sp>
      <p:sp>
        <p:nvSpPr>
          <p:cNvPr id="31749" name="ZoneTexte 5"/>
          <p:cNvSpPr txBox="1">
            <a:spLocks noChangeArrowheads="1"/>
          </p:cNvSpPr>
          <p:nvPr/>
        </p:nvSpPr>
        <p:spPr bwMode="auto">
          <a:xfrm>
            <a:off x="827088" y="2060575"/>
            <a:ext cx="74723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/>
              <a:t>vs un ou des médicaments ayant la même indication</a:t>
            </a:r>
          </a:p>
        </p:txBody>
      </p:sp>
      <p:sp>
        <p:nvSpPr>
          <p:cNvPr id="31750" name="ZoneTexte 9"/>
          <p:cNvSpPr txBox="1">
            <a:spLocks noChangeArrowheads="1"/>
          </p:cNvSpPr>
          <p:nvPr/>
        </p:nvSpPr>
        <p:spPr bwMode="auto">
          <a:xfrm>
            <a:off x="827088" y="2636838"/>
            <a:ext cx="34242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A.S.M.R. niveau 1 = MAJEURE</a:t>
            </a:r>
          </a:p>
          <a:p>
            <a:endParaRPr lang="fr-FR"/>
          </a:p>
        </p:txBody>
      </p:sp>
      <p:sp>
        <p:nvSpPr>
          <p:cNvPr id="31751" name="ZoneTexte 10"/>
          <p:cNvSpPr txBox="1">
            <a:spLocks noChangeArrowheads="1"/>
          </p:cNvSpPr>
          <p:nvPr/>
        </p:nvSpPr>
        <p:spPr bwMode="auto">
          <a:xfrm>
            <a:off x="2555875" y="2924175"/>
            <a:ext cx="2833688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2 = IMPORTANTE</a:t>
            </a:r>
          </a:p>
          <a:p>
            <a:r>
              <a:rPr lang="fr-FR"/>
              <a:t>3 = MODEREE</a:t>
            </a:r>
          </a:p>
          <a:p>
            <a:r>
              <a:rPr lang="fr-FR"/>
              <a:t>4 = MINEURE</a:t>
            </a:r>
          </a:p>
          <a:p>
            <a:endParaRPr lang="fr-FR"/>
          </a:p>
          <a:p>
            <a:r>
              <a:rPr lang="fr-FR"/>
              <a:t>5 = ABSENCE d’A.S.M.R.</a:t>
            </a:r>
          </a:p>
        </p:txBody>
      </p:sp>
      <p:sp>
        <p:nvSpPr>
          <p:cNvPr id="31752" name="ZoneTexte 11"/>
          <p:cNvSpPr txBox="1">
            <a:spLocks noChangeArrowheads="1"/>
          </p:cNvSpPr>
          <p:nvPr/>
        </p:nvSpPr>
        <p:spPr bwMode="auto">
          <a:xfrm>
            <a:off x="684213" y="4652963"/>
            <a:ext cx="8212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/>
              <a:t>L’A.S.M.R. est le critère déterminant pour la fixation du prix</a:t>
            </a:r>
          </a:p>
        </p:txBody>
      </p:sp>
      <p:sp>
        <p:nvSpPr>
          <p:cNvPr id="31753" name="ZoneTexte 12"/>
          <p:cNvSpPr txBox="1">
            <a:spLocks noChangeArrowheads="1"/>
          </p:cNvSpPr>
          <p:nvPr/>
        </p:nvSpPr>
        <p:spPr bwMode="auto">
          <a:xfrm>
            <a:off x="611188" y="5300663"/>
            <a:ext cx="8277225" cy="12001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/>
              <a:t>un médicament dont la S.M.R. est de niveau 5 ne peut être</a:t>
            </a:r>
          </a:p>
          <a:p>
            <a:r>
              <a:rPr lang="fr-FR" sz="2400"/>
              <a:t> inscrit sur la liste des médicaments remboursables  </a:t>
            </a:r>
          </a:p>
          <a:p>
            <a:r>
              <a:rPr lang="fr-FR" sz="2400"/>
              <a:t>QUE S’IL CONDUIT A DES ECONOMIES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ZoneTexte 1"/>
          <p:cNvSpPr txBox="1">
            <a:spLocks noChangeArrowheads="1"/>
          </p:cNvSpPr>
          <p:nvPr/>
        </p:nvSpPr>
        <p:spPr bwMode="auto">
          <a:xfrm>
            <a:off x="684213" y="404813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17</a:t>
            </a:r>
          </a:p>
        </p:txBody>
      </p:sp>
      <p:sp>
        <p:nvSpPr>
          <p:cNvPr id="32770" name="ZoneTexte 2"/>
          <p:cNvSpPr txBox="1">
            <a:spLocks noChangeArrowheads="1"/>
          </p:cNvSpPr>
          <p:nvPr/>
        </p:nvSpPr>
        <p:spPr bwMode="auto">
          <a:xfrm>
            <a:off x="1547813" y="188913"/>
            <a:ext cx="60690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/>
              <a:t>Commission de la Transparence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863600" y="1700213"/>
            <a:ext cx="7416800" cy="3232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dirty="0"/>
              <a:t>L’avis indique de plus:</a:t>
            </a:r>
          </a:p>
          <a:p>
            <a:pPr>
              <a:defRPr/>
            </a:pPr>
            <a:endParaRPr lang="fr-FR" dirty="0"/>
          </a:p>
          <a:p>
            <a:pPr marL="285750" indent="-285750">
              <a:buFontTx/>
              <a:buChar char="-"/>
              <a:defRPr/>
            </a:pPr>
            <a:r>
              <a:rPr lang="fr-FR" sz="2400" dirty="0"/>
              <a:t>La taille de la population – cible</a:t>
            </a:r>
          </a:p>
          <a:p>
            <a:pPr marL="285750" indent="-285750">
              <a:buFontTx/>
              <a:buChar char="-"/>
              <a:defRPr/>
            </a:pPr>
            <a:endParaRPr lang="fr-FR" sz="2400" dirty="0"/>
          </a:p>
          <a:p>
            <a:pPr marL="285750" indent="-285750">
              <a:buFontTx/>
              <a:buChar char="-"/>
              <a:defRPr/>
            </a:pPr>
            <a:r>
              <a:rPr lang="fr-FR" sz="2400" dirty="0"/>
              <a:t>La liste des médicaments ayant la même indication</a:t>
            </a:r>
          </a:p>
          <a:p>
            <a:pPr marL="285750" indent="-285750">
              <a:buFontTx/>
              <a:buChar char="-"/>
              <a:defRPr/>
            </a:pPr>
            <a:endParaRPr lang="fr-FR" sz="2400" dirty="0"/>
          </a:p>
          <a:p>
            <a:pPr marL="285750" indent="-285750">
              <a:buFontTx/>
              <a:buChar char="-"/>
              <a:defRPr/>
            </a:pPr>
            <a:r>
              <a:rPr lang="fr-FR" sz="2400" dirty="0"/>
              <a:t>Le médicament le plus prescrit</a:t>
            </a:r>
          </a:p>
          <a:p>
            <a:pPr marL="285750" indent="-285750">
              <a:buFontTx/>
              <a:buChar char="-"/>
              <a:defRPr/>
            </a:pPr>
            <a:endParaRPr lang="fr-FR" sz="2400" dirty="0"/>
          </a:p>
          <a:p>
            <a:pPr marL="285750" indent="-285750">
              <a:buFontTx/>
              <a:buChar char="-"/>
              <a:defRPr/>
            </a:pPr>
            <a:r>
              <a:rPr lang="fr-FR" sz="2400" dirty="0"/>
              <a:t>Le médicament le moins cher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ZoneTexte 1"/>
          <p:cNvSpPr txBox="1">
            <a:spLocks noChangeArrowheads="1"/>
          </p:cNvSpPr>
          <p:nvPr/>
        </p:nvSpPr>
        <p:spPr bwMode="auto">
          <a:xfrm>
            <a:off x="0" y="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18</a:t>
            </a:r>
          </a:p>
        </p:txBody>
      </p:sp>
      <p:sp>
        <p:nvSpPr>
          <p:cNvPr id="33794" name="ZoneTexte 2"/>
          <p:cNvSpPr txBox="1">
            <a:spLocks noChangeArrowheads="1"/>
          </p:cNvSpPr>
          <p:nvPr/>
        </p:nvSpPr>
        <p:spPr bwMode="auto">
          <a:xfrm>
            <a:off x="2746375" y="188913"/>
            <a:ext cx="3651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/>
              <a:t>Pharmacovigilance</a:t>
            </a:r>
          </a:p>
        </p:txBody>
      </p:sp>
      <p:sp>
        <p:nvSpPr>
          <p:cNvPr id="33795" name="ZoneTexte 3"/>
          <p:cNvSpPr txBox="1">
            <a:spLocks noChangeArrowheads="1"/>
          </p:cNvSpPr>
          <p:nvPr/>
        </p:nvSpPr>
        <p:spPr bwMode="auto">
          <a:xfrm>
            <a:off x="900113" y="1628775"/>
            <a:ext cx="2159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- STALINON</a:t>
            </a:r>
          </a:p>
          <a:p>
            <a:r>
              <a:rPr lang="fr-FR"/>
              <a:t>- thalidomide</a:t>
            </a:r>
          </a:p>
          <a:p>
            <a:r>
              <a:rPr lang="fr-FR"/>
              <a:t>- DISTILBENE</a:t>
            </a:r>
          </a:p>
          <a:p>
            <a:r>
              <a:rPr lang="fr-FR"/>
              <a:t>- Practolol</a:t>
            </a:r>
          </a:p>
          <a:p>
            <a:r>
              <a:rPr lang="fr-FR"/>
              <a:t>- ANOREXIGENES</a:t>
            </a:r>
          </a:p>
          <a:p>
            <a:endParaRPr lang="fr-FR"/>
          </a:p>
        </p:txBody>
      </p:sp>
      <p:sp>
        <p:nvSpPr>
          <p:cNvPr id="33796" name="ZoneTexte 4"/>
          <p:cNvSpPr txBox="1">
            <a:spLocks noChangeArrowheads="1"/>
          </p:cNvSpPr>
          <p:nvPr/>
        </p:nvSpPr>
        <p:spPr bwMode="auto">
          <a:xfrm>
            <a:off x="3832225" y="2924175"/>
            <a:ext cx="14795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ISOMERIDE</a:t>
            </a:r>
          </a:p>
          <a:p>
            <a:r>
              <a:rPr lang="fr-FR"/>
              <a:t>PONDERAL</a:t>
            </a:r>
          </a:p>
          <a:p>
            <a:r>
              <a:rPr lang="fr-FR"/>
              <a:t>MEDIATOR</a:t>
            </a:r>
          </a:p>
        </p:txBody>
      </p:sp>
      <p:sp>
        <p:nvSpPr>
          <p:cNvPr id="33797" name="ZoneTexte 5"/>
          <p:cNvSpPr txBox="1">
            <a:spLocks noChangeArrowheads="1"/>
          </p:cNvSpPr>
          <p:nvPr/>
        </p:nvSpPr>
        <p:spPr bwMode="auto">
          <a:xfrm>
            <a:off x="900113" y="4365625"/>
            <a:ext cx="63706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- ANTI – INFLAMATOIRES   (COXibs)           VIOXX        …</a:t>
            </a:r>
          </a:p>
        </p:txBody>
      </p:sp>
      <p:sp>
        <p:nvSpPr>
          <p:cNvPr id="33798" name="ZoneTexte 6"/>
          <p:cNvSpPr txBox="1">
            <a:spLocks noChangeArrowheads="1"/>
          </p:cNvSpPr>
          <p:nvPr/>
        </p:nvSpPr>
        <p:spPr bwMode="auto">
          <a:xfrm>
            <a:off x="395288" y="5229225"/>
            <a:ext cx="8213725" cy="3698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NECESSITE D’UN SUIVI DANS LES CONDITIONS HABITUELLES D’EMPLOI</a:t>
            </a:r>
          </a:p>
        </p:txBody>
      </p:sp>
      <p:cxnSp>
        <p:nvCxnSpPr>
          <p:cNvPr id="12" name="Connecteur droit 11"/>
          <p:cNvCxnSpPr/>
          <p:nvPr/>
        </p:nvCxnSpPr>
        <p:spPr bwMode="auto">
          <a:xfrm>
            <a:off x="4211638" y="5661025"/>
            <a:ext cx="0" cy="431800"/>
          </a:xfrm>
          <a:prstGeom prst="line">
            <a:avLst/>
          </a:prstGeom>
          <a:solidFill>
            <a:srgbClr val="FE9C09"/>
          </a:solidFill>
          <a:ln w="50800" cap="flat" cmpd="sng" algn="ctr">
            <a:solidFill>
              <a:srgbClr val="3365FB"/>
            </a:solidFill>
            <a:prstDash val="solid"/>
            <a:round/>
            <a:headEnd type="none" w="med" len="med"/>
            <a:tailEnd type="triangle" w="med" len="med"/>
          </a:ln>
          <a:effectLst>
            <a:outerShdw dist="17961" dir="2700000" algn="ctr" rotWithShape="0">
              <a:schemeClr val="bg2"/>
            </a:outerShdw>
          </a:effectLst>
        </p:spPr>
      </p:cxnSp>
      <p:sp>
        <p:nvSpPr>
          <p:cNvPr id="33800" name="ZoneTexte 12"/>
          <p:cNvSpPr txBox="1">
            <a:spLocks noChangeArrowheads="1"/>
          </p:cNvSpPr>
          <p:nvPr/>
        </p:nvSpPr>
        <p:spPr bwMode="auto">
          <a:xfrm>
            <a:off x="2770188" y="6165850"/>
            <a:ext cx="36036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/>
              <a:t>PHARMACOVIGILANCE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Image 2" descr="apothicaires 2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-315913"/>
            <a:ext cx="6053137" cy="856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ZoneTexte 1"/>
          <p:cNvSpPr txBox="1">
            <a:spLocks noChangeArrowheads="1"/>
          </p:cNvSpPr>
          <p:nvPr/>
        </p:nvSpPr>
        <p:spPr bwMode="auto">
          <a:xfrm>
            <a:off x="22225" y="31750"/>
            <a:ext cx="441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19</a:t>
            </a:r>
          </a:p>
        </p:txBody>
      </p:sp>
      <p:sp>
        <p:nvSpPr>
          <p:cNvPr id="34818" name="ZoneTexte 2"/>
          <p:cNvSpPr txBox="1">
            <a:spLocks noChangeArrowheads="1"/>
          </p:cNvSpPr>
          <p:nvPr/>
        </p:nvSpPr>
        <p:spPr bwMode="auto">
          <a:xfrm>
            <a:off x="2198688" y="188913"/>
            <a:ext cx="4746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/>
              <a:t>PHARMACOVIGILANCE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55650" y="1196975"/>
            <a:ext cx="5437188" cy="2678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fr-FR" sz="2400"/>
              <a:t>Organisation en France</a:t>
            </a:r>
          </a:p>
          <a:p>
            <a:endParaRPr lang="fr-FR" sz="2400"/>
          </a:p>
          <a:p>
            <a:pPr>
              <a:buFontTx/>
              <a:buAutoNum type="arabicPlain" startAt="1973"/>
            </a:pPr>
            <a:r>
              <a:rPr lang="fr-FR" sz="2400"/>
              <a:t>     6 centres régionaux pilotes</a:t>
            </a:r>
          </a:p>
          <a:p>
            <a:pPr>
              <a:buFontTx/>
              <a:buAutoNum type="arabicPlain" startAt="1976"/>
            </a:pPr>
            <a:r>
              <a:rPr lang="fr-FR" sz="2400"/>
              <a:t>     Comité technique</a:t>
            </a:r>
          </a:p>
          <a:p>
            <a:pPr>
              <a:buFontTx/>
              <a:buAutoNum type="arabicPlain" startAt="1984"/>
            </a:pPr>
            <a:r>
              <a:rPr lang="fr-FR" sz="2400"/>
              <a:t>     31 centres régionaux</a:t>
            </a:r>
          </a:p>
          <a:p>
            <a:r>
              <a:rPr lang="fr-FR" sz="2400"/>
              <a:t>                           et</a:t>
            </a:r>
          </a:p>
          <a:p>
            <a:r>
              <a:rPr lang="fr-FR" sz="2400"/>
              <a:t>Commission nationale de ph. vigilance</a:t>
            </a:r>
          </a:p>
        </p:txBody>
      </p:sp>
      <p:sp>
        <p:nvSpPr>
          <p:cNvPr id="34820" name="ZoneTexte 4"/>
          <p:cNvSpPr txBox="1">
            <a:spLocks noChangeArrowheads="1"/>
          </p:cNvSpPr>
          <p:nvPr/>
        </p:nvSpPr>
        <p:spPr bwMode="auto">
          <a:xfrm>
            <a:off x="1258888" y="4149725"/>
            <a:ext cx="6515100" cy="8302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/>
              <a:t>Interaction / collaboration entre com. d’A.M.M. </a:t>
            </a:r>
          </a:p>
          <a:p>
            <a:r>
              <a:rPr lang="fr-FR" sz="2400"/>
              <a:t>et com. de Ph. vigilance</a:t>
            </a:r>
          </a:p>
        </p:txBody>
      </p:sp>
      <p:sp>
        <p:nvSpPr>
          <p:cNvPr id="34821" name="ZoneTexte 5"/>
          <p:cNvSpPr txBox="1">
            <a:spLocks noChangeArrowheads="1"/>
          </p:cNvSpPr>
          <p:nvPr/>
        </p:nvSpPr>
        <p:spPr bwMode="auto">
          <a:xfrm>
            <a:off x="1835150" y="5589588"/>
            <a:ext cx="5473700" cy="4619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/>
              <a:t>Coopération avec Agence Européenne </a:t>
            </a:r>
          </a:p>
        </p:txBody>
      </p:sp>
      <p:sp>
        <p:nvSpPr>
          <p:cNvPr id="34822" name="ZoneTexte 6"/>
          <p:cNvSpPr txBox="1">
            <a:spLocks noChangeArrowheads="1"/>
          </p:cNvSpPr>
          <p:nvPr/>
        </p:nvSpPr>
        <p:spPr bwMode="auto">
          <a:xfrm>
            <a:off x="5795963" y="6165850"/>
            <a:ext cx="1930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avec autres pays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ZoneTexte 1"/>
          <p:cNvSpPr txBox="1">
            <a:spLocks noChangeArrowheads="1"/>
          </p:cNvSpPr>
          <p:nvPr/>
        </p:nvSpPr>
        <p:spPr bwMode="auto">
          <a:xfrm>
            <a:off x="0" y="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20</a:t>
            </a:r>
          </a:p>
        </p:txBody>
      </p:sp>
      <p:sp>
        <p:nvSpPr>
          <p:cNvPr id="35842" name="ZoneTexte 2"/>
          <p:cNvSpPr txBox="1">
            <a:spLocks noChangeArrowheads="1"/>
          </p:cNvSpPr>
          <p:nvPr/>
        </p:nvSpPr>
        <p:spPr bwMode="auto">
          <a:xfrm>
            <a:off x="2771775" y="188913"/>
            <a:ext cx="3651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/>
              <a:t>Pharmacovigilance</a:t>
            </a:r>
          </a:p>
        </p:txBody>
      </p:sp>
      <p:sp>
        <p:nvSpPr>
          <p:cNvPr id="35843" name="ZoneTexte 3"/>
          <p:cNvSpPr txBox="1">
            <a:spLocks noChangeArrowheads="1"/>
          </p:cNvSpPr>
          <p:nvPr/>
        </p:nvSpPr>
        <p:spPr bwMode="auto">
          <a:xfrm>
            <a:off x="2246313" y="1557338"/>
            <a:ext cx="4651375" cy="4603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/>
              <a:t>Basée sur notification spontanée</a:t>
            </a:r>
          </a:p>
        </p:txBody>
      </p:sp>
      <p:sp>
        <p:nvSpPr>
          <p:cNvPr id="35844" name="ZoneTexte 4"/>
          <p:cNvSpPr txBox="1">
            <a:spLocks noChangeArrowheads="1"/>
          </p:cNvSpPr>
          <p:nvPr/>
        </p:nvSpPr>
        <p:spPr bwMode="auto">
          <a:xfrm>
            <a:off x="755650" y="2205038"/>
            <a:ext cx="34702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/>
              <a:t>Patients</a:t>
            </a:r>
          </a:p>
          <a:p>
            <a:r>
              <a:rPr lang="fr-FR" sz="2400"/>
              <a:t>Professionnels de santé</a:t>
            </a:r>
          </a:p>
          <a:p>
            <a:r>
              <a:rPr lang="fr-FR" sz="2400"/>
              <a:t>firmes</a:t>
            </a:r>
          </a:p>
        </p:txBody>
      </p:sp>
      <p:cxnSp>
        <p:nvCxnSpPr>
          <p:cNvPr id="7" name="Connecteur droit 6"/>
          <p:cNvCxnSpPr/>
          <p:nvPr/>
        </p:nvCxnSpPr>
        <p:spPr bwMode="auto">
          <a:xfrm>
            <a:off x="2484438" y="3141663"/>
            <a:ext cx="0" cy="647700"/>
          </a:xfrm>
          <a:prstGeom prst="line">
            <a:avLst/>
          </a:prstGeom>
          <a:solidFill>
            <a:srgbClr val="FE9C09"/>
          </a:solidFill>
          <a:ln w="50800" cap="flat" cmpd="sng" algn="ctr">
            <a:solidFill>
              <a:srgbClr val="3365FB"/>
            </a:solidFill>
            <a:prstDash val="solid"/>
            <a:round/>
            <a:headEnd type="none" w="med" len="med"/>
            <a:tailEnd type="triangle" w="med" len="med"/>
          </a:ln>
          <a:effectLst>
            <a:outerShdw dist="17961" dir="2700000" algn="ctr" rotWithShape="0">
              <a:schemeClr val="bg2"/>
            </a:outerShdw>
          </a:effectLst>
        </p:spPr>
      </p:cxnSp>
      <p:sp>
        <p:nvSpPr>
          <p:cNvPr id="35846" name="ZoneTexte 7"/>
          <p:cNvSpPr txBox="1">
            <a:spLocks noChangeArrowheads="1"/>
          </p:cNvSpPr>
          <p:nvPr/>
        </p:nvSpPr>
        <p:spPr bwMode="auto">
          <a:xfrm>
            <a:off x="2195513" y="3789363"/>
            <a:ext cx="4627562" cy="461962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/>
              <a:t>Notification d’un effet indésirable</a:t>
            </a:r>
          </a:p>
        </p:txBody>
      </p:sp>
      <p:sp>
        <p:nvSpPr>
          <p:cNvPr id="35847" name="ZoneTexte 8"/>
          <p:cNvSpPr txBox="1">
            <a:spLocks noChangeArrowheads="1"/>
          </p:cNvSpPr>
          <p:nvPr/>
        </p:nvSpPr>
        <p:spPr bwMode="auto">
          <a:xfrm>
            <a:off x="900113" y="4365625"/>
            <a:ext cx="53673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/>
              <a:t>Centre régional de pharmacovigilance</a:t>
            </a:r>
          </a:p>
        </p:txBody>
      </p:sp>
      <p:cxnSp>
        <p:nvCxnSpPr>
          <p:cNvPr id="11" name="Connecteur droit 10"/>
          <p:cNvCxnSpPr/>
          <p:nvPr/>
        </p:nvCxnSpPr>
        <p:spPr bwMode="auto">
          <a:xfrm>
            <a:off x="2051050" y="4941888"/>
            <a:ext cx="0" cy="358775"/>
          </a:xfrm>
          <a:prstGeom prst="line">
            <a:avLst/>
          </a:prstGeom>
          <a:solidFill>
            <a:srgbClr val="FE9C09"/>
          </a:solidFill>
          <a:ln w="50800" cap="flat" cmpd="sng" algn="ctr">
            <a:solidFill>
              <a:srgbClr val="3365FB"/>
            </a:solidFill>
            <a:prstDash val="solid"/>
            <a:round/>
            <a:headEnd type="none" w="med" len="med"/>
            <a:tailEnd type="triangle" w="med" len="med"/>
          </a:ln>
          <a:effectLst>
            <a:outerShdw dist="17961" dir="2700000" algn="ctr" rotWithShape="0">
              <a:schemeClr val="bg2"/>
            </a:outerShdw>
          </a:effectLst>
        </p:spPr>
      </p:cxnSp>
      <p:sp>
        <p:nvSpPr>
          <p:cNvPr id="35849" name="ZoneTexte 11"/>
          <p:cNvSpPr txBox="1">
            <a:spLocks noChangeArrowheads="1"/>
          </p:cNvSpPr>
          <p:nvPr/>
        </p:nvSpPr>
        <p:spPr bwMode="auto">
          <a:xfrm>
            <a:off x="971550" y="5300663"/>
            <a:ext cx="1981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Comité technique</a:t>
            </a:r>
          </a:p>
        </p:txBody>
      </p:sp>
      <p:cxnSp>
        <p:nvCxnSpPr>
          <p:cNvPr id="14" name="Connecteur droit 13"/>
          <p:cNvCxnSpPr/>
          <p:nvPr/>
        </p:nvCxnSpPr>
        <p:spPr bwMode="auto">
          <a:xfrm>
            <a:off x="2051050" y="5661025"/>
            <a:ext cx="0" cy="360363"/>
          </a:xfrm>
          <a:prstGeom prst="line">
            <a:avLst/>
          </a:prstGeom>
          <a:solidFill>
            <a:srgbClr val="FE9C09"/>
          </a:solidFill>
          <a:ln w="50800" cap="flat" cmpd="sng" algn="ctr">
            <a:solidFill>
              <a:srgbClr val="3365FB"/>
            </a:solidFill>
            <a:prstDash val="solid"/>
            <a:round/>
            <a:headEnd type="none" w="med" len="med"/>
            <a:tailEnd type="triangle" w="med" len="med"/>
          </a:ln>
          <a:effectLst>
            <a:outerShdw dist="17961" dir="2700000" algn="ctr" rotWithShape="0">
              <a:schemeClr val="bg2"/>
            </a:outerShdw>
          </a:effectLst>
        </p:spPr>
      </p:cxnSp>
      <p:sp>
        <p:nvSpPr>
          <p:cNvPr id="35851" name="ZoneTexte 15"/>
          <p:cNvSpPr txBox="1">
            <a:spLocks noChangeArrowheads="1"/>
          </p:cNvSpPr>
          <p:nvPr/>
        </p:nvSpPr>
        <p:spPr bwMode="auto">
          <a:xfrm>
            <a:off x="1042988" y="6021388"/>
            <a:ext cx="17764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Com. Nationale</a:t>
            </a:r>
          </a:p>
        </p:txBody>
      </p:sp>
      <p:sp>
        <p:nvSpPr>
          <p:cNvPr id="35852" name="ZoneTexte 16"/>
          <p:cNvSpPr txBox="1">
            <a:spLocks noChangeArrowheads="1"/>
          </p:cNvSpPr>
          <p:nvPr/>
        </p:nvSpPr>
        <p:spPr bwMode="auto">
          <a:xfrm>
            <a:off x="6516688" y="5805488"/>
            <a:ext cx="21097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Union Européenne</a:t>
            </a:r>
          </a:p>
          <a:p>
            <a:r>
              <a:rPr lang="fr-FR"/>
              <a:t>Autres pays</a:t>
            </a:r>
          </a:p>
        </p:txBody>
      </p:sp>
      <p:cxnSp>
        <p:nvCxnSpPr>
          <p:cNvPr id="19" name="Connecteur droit 18"/>
          <p:cNvCxnSpPr/>
          <p:nvPr/>
        </p:nvCxnSpPr>
        <p:spPr bwMode="auto">
          <a:xfrm flipH="1">
            <a:off x="3059113" y="6237288"/>
            <a:ext cx="3241675" cy="0"/>
          </a:xfrm>
          <a:prstGeom prst="line">
            <a:avLst/>
          </a:prstGeom>
          <a:solidFill>
            <a:srgbClr val="FE9C09"/>
          </a:solidFill>
          <a:ln w="50800" cap="flat" cmpd="sng" algn="ctr">
            <a:solidFill>
              <a:srgbClr val="3365FB"/>
            </a:solidFill>
            <a:prstDash val="solid"/>
            <a:round/>
            <a:headEnd type="none" w="med" len="med"/>
            <a:tailEnd type="triangle" w="med" len="med"/>
          </a:ln>
          <a:effectLst>
            <a:outerShdw dist="17961" dir="2700000" algn="ctr" rotWithShape="0">
              <a:schemeClr val="bg2"/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ZoneTexte 1"/>
          <p:cNvSpPr txBox="1">
            <a:spLocks noChangeArrowheads="1"/>
          </p:cNvSpPr>
          <p:nvPr/>
        </p:nvSpPr>
        <p:spPr bwMode="auto">
          <a:xfrm>
            <a:off x="0" y="28575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21</a:t>
            </a:r>
          </a:p>
        </p:txBody>
      </p:sp>
      <p:sp>
        <p:nvSpPr>
          <p:cNvPr id="36866" name="ZoneTexte 2"/>
          <p:cNvSpPr txBox="1">
            <a:spLocks noChangeArrowheads="1"/>
          </p:cNvSpPr>
          <p:nvPr/>
        </p:nvSpPr>
        <p:spPr bwMode="auto">
          <a:xfrm>
            <a:off x="2806700" y="188913"/>
            <a:ext cx="3530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/>
              <a:t>Effets indésirables</a:t>
            </a:r>
          </a:p>
        </p:txBody>
      </p:sp>
      <p:sp>
        <p:nvSpPr>
          <p:cNvPr id="36867" name="ZoneTexte 3"/>
          <p:cNvSpPr txBox="1">
            <a:spLocks noChangeArrowheads="1"/>
          </p:cNvSpPr>
          <p:nvPr/>
        </p:nvSpPr>
        <p:spPr bwMode="auto">
          <a:xfrm>
            <a:off x="827088" y="1125538"/>
            <a:ext cx="56864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400"/>
              <a:t>Identifiés durant les études pre A.M.M.</a:t>
            </a:r>
          </a:p>
          <a:p>
            <a:pPr marL="285750" indent="-285750">
              <a:buFontTx/>
              <a:buChar char="-"/>
            </a:pPr>
            <a:r>
              <a:rPr lang="fr-FR" sz="2400"/>
              <a:t>Inattendus </a:t>
            </a:r>
          </a:p>
          <a:p>
            <a:pPr marL="285750" indent="-285750">
              <a:buFontTx/>
              <a:buChar char="-"/>
            </a:pPr>
            <a:r>
              <a:rPr lang="fr-FR" sz="2400"/>
              <a:t>( cachés)</a:t>
            </a:r>
          </a:p>
        </p:txBody>
      </p:sp>
      <p:sp>
        <p:nvSpPr>
          <p:cNvPr id="36868" name="ZoneTexte 4"/>
          <p:cNvSpPr txBox="1">
            <a:spLocks noChangeArrowheads="1"/>
          </p:cNvSpPr>
          <p:nvPr/>
        </p:nvSpPr>
        <p:spPr bwMode="auto">
          <a:xfrm>
            <a:off x="4067175" y="2060575"/>
            <a:ext cx="1708150" cy="11080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fr-FR" sz="2400"/>
          </a:p>
          <a:p>
            <a:pPr algn="ctr"/>
            <a:r>
              <a:rPr lang="fr-FR" sz="2400"/>
              <a:t>Notification</a:t>
            </a:r>
          </a:p>
          <a:p>
            <a:pPr algn="ctr"/>
            <a:endParaRPr lang="fr-FR"/>
          </a:p>
        </p:txBody>
      </p:sp>
      <p:sp>
        <p:nvSpPr>
          <p:cNvPr id="36869" name="ZoneTexte 5"/>
          <p:cNvSpPr txBox="1">
            <a:spLocks noChangeArrowheads="1"/>
          </p:cNvSpPr>
          <p:nvPr/>
        </p:nvSpPr>
        <p:spPr bwMode="auto">
          <a:xfrm>
            <a:off x="611188" y="2636838"/>
            <a:ext cx="3151187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/>
              <a:t>établir un lien de causalité</a:t>
            </a:r>
          </a:p>
          <a:p>
            <a:r>
              <a:rPr lang="fr-FR" sz="2000"/>
              <a:t>sévérité / gravité</a:t>
            </a:r>
          </a:p>
          <a:p>
            <a:r>
              <a:rPr lang="fr-FR" sz="2000"/>
              <a:t>fréquence</a:t>
            </a:r>
          </a:p>
          <a:p>
            <a:r>
              <a:rPr lang="fr-FR" sz="2000"/>
              <a:t>conditions favorisantes</a:t>
            </a:r>
          </a:p>
          <a:p>
            <a:r>
              <a:rPr lang="fr-FR" sz="2000"/>
              <a:t>         type de patient</a:t>
            </a:r>
          </a:p>
          <a:p>
            <a:r>
              <a:rPr lang="fr-FR" sz="2000"/>
              <a:t>         co-morbidité</a:t>
            </a:r>
          </a:p>
          <a:p>
            <a:r>
              <a:rPr lang="fr-FR" sz="2000"/>
              <a:t>         co-prescription</a:t>
            </a:r>
          </a:p>
        </p:txBody>
      </p:sp>
      <p:sp>
        <p:nvSpPr>
          <p:cNvPr id="36870" name="ZoneTexte 6"/>
          <p:cNvSpPr txBox="1">
            <a:spLocks noChangeArrowheads="1"/>
          </p:cNvSpPr>
          <p:nvPr/>
        </p:nvSpPr>
        <p:spPr bwMode="auto">
          <a:xfrm>
            <a:off x="3708400" y="4652963"/>
            <a:ext cx="1749425" cy="369887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Le cas échéant</a:t>
            </a:r>
          </a:p>
        </p:txBody>
      </p:sp>
      <p:sp>
        <p:nvSpPr>
          <p:cNvPr id="36871" name="ZoneTexte 7"/>
          <p:cNvSpPr txBox="1">
            <a:spLocks noChangeArrowheads="1"/>
          </p:cNvSpPr>
          <p:nvPr/>
        </p:nvSpPr>
        <p:spPr bwMode="auto">
          <a:xfrm>
            <a:off x="2339975" y="5157788"/>
            <a:ext cx="58134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/>
              <a:t>Réévaluation du rapport bénéfice / risque</a:t>
            </a:r>
          </a:p>
        </p:txBody>
      </p:sp>
      <p:sp>
        <p:nvSpPr>
          <p:cNvPr id="36872" name="ZoneTexte 8"/>
          <p:cNvSpPr txBox="1">
            <a:spLocks noChangeArrowheads="1"/>
          </p:cNvSpPr>
          <p:nvPr/>
        </p:nvSpPr>
        <p:spPr bwMode="auto">
          <a:xfrm>
            <a:off x="2268538" y="5805488"/>
            <a:ext cx="60340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/>
              <a:t>Retrait; contre-indications, mises en garde; </a:t>
            </a:r>
          </a:p>
          <a:p>
            <a:r>
              <a:rPr lang="fr-FR" sz="2400"/>
              <a:t>Précautions d’emploi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ZoneTexte 1"/>
          <p:cNvSpPr txBox="1">
            <a:spLocks noChangeArrowheads="1"/>
          </p:cNvSpPr>
          <p:nvPr/>
        </p:nvSpPr>
        <p:spPr bwMode="auto">
          <a:xfrm>
            <a:off x="0" y="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22</a:t>
            </a:r>
          </a:p>
        </p:txBody>
      </p:sp>
      <p:sp>
        <p:nvSpPr>
          <p:cNvPr id="37890" name="ZoneTexte 2"/>
          <p:cNvSpPr txBox="1">
            <a:spLocks noChangeArrowheads="1"/>
          </p:cNvSpPr>
          <p:nvPr/>
        </p:nvSpPr>
        <p:spPr bwMode="auto">
          <a:xfrm>
            <a:off x="900113" y="188913"/>
            <a:ext cx="79168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/>
              <a:t>Comité Economique des produits de santé</a:t>
            </a:r>
          </a:p>
        </p:txBody>
      </p:sp>
      <p:sp>
        <p:nvSpPr>
          <p:cNvPr id="37891" name="ZoneTexte 3"/>
          <p:cNvSpPr txBox="1">
            <a:spLocks noChangeArrowheads="1"/>
          </p:cNvSpPr>
          <p:nvPr/>
        </p:nvSpPr>
        <p:spPr bwMode="auto">
          <a:xfrm>
            <a:off x="2571750" y="1484313"/>
            <a:ext cx="3760788" cy="4619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/>
              <a:t>Organisme interministériel</a:t>
            </a:r>
          </a:p>
        </p:txBody>
      </p:sp>
      <p:sp>
        <p:nvSpPr>
          <p:cNvPr id="37892" name="ZoneTexte 4"/>
          <p:cNvSpPr txBox="1">
            <a:spLocks noChangeArrowheads="1"/>
          </p:cNvSpPr>
          <p:nvPr/>
        </p:nvSpPr>
        <p:spPr bwMode="auto">
          <a:xfrm>
            <a:off x="3635375" y="2133600"/>
            <a:ext cx="2060575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/>
              <a:t>Économie</a:t>
            </a:r>
          </a:p>
          <a:p>
            <a:r>
              <a:rPr lang="fr-FR" sz="2000"/>
              <a:t>Finances</a:t>
            </a:r>
          </a:p>
          <a:p>
            <a:r>
              <a:rPr lang="fr-FR" sz="2000"/>
              <a:t>Industrie</a:t>
            </a:r>
          </a:p>
          <a:p>
            <a:r>
              <a:rPr lang="fr-FR" sz="2000"/>
              <a:t>Affaires sociales</a:t>
            </a:r>
          </a:p>
          <a:p>
            <a:r>
              <a:rPr lang="fr-FR" sz="2000"/>
              <a:t>Santé</a:t>
            </a:r>
          </a:p>
        </p:txBody>
      </p:sp>
      <p:sp>
        <p:nvSpPr>
          <p:cNvPr id="37893" name="ZoneTexte 5"/>
          <p:cNvSpPr txBox="1">
            <a:spLocks noChangeArrowheads="1"/>
          </p:cNvSpPr>
          <p:nvPr/>
        </p:nvSpPr>
        <p:spPr bwMode="auto">
          <a:xfrm>
            <a:off x="539750" y="3860800"/>
            <a:ext cx="2528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/>
              <a:t>Prend en compte</a:t>
            </a:r>
          </a:p>
        </p:txBody>
      </p:sp>
      <p:sp>
        <p:nvSpPr>
          <p:cNvPr id="37894" name="ZoneTexte 6"/>
          <p:cNvSpPr txBox="1">
            <a:spLocks noChangeArrowheads="1"/>
          </p:cNvSpPr>
          <p:nvPr/>
        </p:nvSpPr>
        <p:spPr bwMode="auto">
          <a:xfrm>
            <a:off x="3563938" y="4221163"/>
            <a:ext cx="4219575" cy="1016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/>
              <a:t>avis de la Com. de la Transparence</a:t>
            </a:r>
          </a:p>
          <a:p>
            <a:r>
              <a:rPr lang="fr-FR" sz="2000"/>
              <a:t>Prix  x  volume</a:t>
            </a:r>
          </a:p>
          <a:p>
            <a:r>
              <a:rPr lang="fr-FR" sz="2000"/>
              <a:t>prix dans l’Union Européenne</a:t>
            </a:r>
          </a:p>
        </p:txBody>
      </p:sp>
      <p:sp>
        <p:nvSpPr>
          <p:cNvPr id="37895" name="ZoneTexte 7"/>
          <p:cNvSpPr txBox="1">
            <a:spLocks noChangeArrowheads="1"/>
          </p:cNvSpPr>
          <p:nvPr/>
        </p:nvSpPr>
        <p:spPr bwMode="auto">
          <a:xfrm>
            <a:off x="3635375" y="5516563"/>
            <a:ext cx="48275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/>
              <a:t>budget ( ressources affectées à la santé)</a:t>
            </a:r>
          </a:p>
          <a:p>
            <a:r>
              <a:rPr lang="fr-FR" sz="2000"/>
              <a:t>emploi</a:t>
            </a:r>
          </a:p>
          <a:p>
            <a:r>
              <a:rPr lang="fr-FR" sz="2000"/>
              <a:t>développement régional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ZoneTexte 1"/>
          <p:cNvSpPr txBox="1">
            <a:spLocks noChangeArrowheads="1"/>
          </p:cNvSpPr>
          <p:nvPr/>
        </p:nvSpPr>
        <p:spPr bwMode="auto">
          <a:xfrm>
            <a:off x="0" y="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23</a:t>
            </a:r>
          </a:p>
        </p:txBody>
      </p:sp>
      <p:sp>
        <p:nvSpPr>
          <p:cNvPr id="38914" name="ZoneTexte 2"/>
          <p:cNvSpPr txBox="1">
            <a:spLocks noChangeArrowheads="1"/>
          </p:cNvSpPr>
          <p:nvPr/>
        </p:nvSpPr>
        <p:spPr bwMode="auto">
          <a:xfrm>
            <a:off x="1547813" y="188913"/>
            <a:ext cx="6229350" cy="5842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/>
              <a:t>‘ Bruit de fond , ‘ répercussions…</a:t>
            </a:r>
          </a:p>
        </p:txBody>
      </p:sp>
      <p:sp>
        <p:nvSpPr>
          <p:cNvPr id="38915" name="ZoneTexte 3"/>
          <p:cNvSpPr txBox="1">
            <a:spLocks noChangeArrowheads="1"/>
          </p:cNvSpPr>
          <p:nvPr/>
        </p:nvSpPr>
        <p:spPr bwMode="auto">
          <a:xfrm>
            <a:off x="2289175" y="1196975"/>
            <a:ext cx="456565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/>
              <a:t>Industrie nationale</a:t>
            </a:r>
          </a:p>
          <a:p>
            <a:endParaRPr lang="fr-FR" sz="2400"/>
          </a:p>
          <a:p>
            <a:r>
              <a:rPr lang="fr-FR" sz="2400"/>
              <a:t>Emploi</a:t>
            </a:r>
          </a:p>
          <a:p>
            <a:endParaRPr lang="fr-FR" sz="2400"/>
          </a:p>
          <a:p>
            <a:r>
              <a:rPr lang="fr-FR" sz="2400"/>
              <a:t>Balance commerciale</a:t>
            </a:r>
          </a:p>
          <a:p>
            <a:endParaRPr lang="fr-FR" sz="2400"/>
          </a:p>
          <a:p>
            <a:r>
              <a:rPr lang="fr-FR" sz="2400"/>
              <a:t>Indépendance nationale (conflit)</a:t>
            </a:r>
          </a:p>
          <a:p>
            <a:r>
              <a:rPr lang="fr-FR" sz="2400"/>
              <a:t>             </a:t>
            </a:r>
          </a:p>
          <a:p>
            <a:r>
              <a:rPr lang="fr-FR" sz="2400"/>
              <a:t>‘image’ ( médicaments / armes )</a:t>
            </a:r>
          </a:p>
          <a:p>
            <a:endParaRPr lang="fr-FR" sz="2400"/>
          </a:p>
          <a:p>
            <a:r>
              <a:rPr lang="fr-FR" sz="2400"/>
              <a:t>Animation recherche nationale</a:t>
            </a:r>
          </a:p>
          <a:p>
            <a:endParaRPr lang="fr-FR" sz="2400"/>
          </a:p>
          <a:p>
            <a:r>
              <a:rPr lang="fr-FR" sz="2400"/>
              <a:t>Formation des prescripteurs</a:t>
            </a:r>
          </a:p>
          <a:p>
            <a:endParaRPr lang="fr-FR" sz="2400"/>
          </a:p>
          <a:p>
            <a:r>
              <a:rPr lang="fr-FR" sz="2400"/>
              <a:t>                                     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ZoneTexte 2"/>
          <p:cNvSpPr txBox="1">
            <a:spLocks noChangeArrowheads="1"/>
          </p:cNvSpPr>
          <p:nvPr/>
        </p:nvSpPr>
        <p:spPr bwMode="auto">
          <a:xfrm>
            <a:off x="395288" y="1412875"/>
            <a:ext cx="8585200" cy="5842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/>
              <a:t>Les médicaments représentent </a:t>
            </a:r>
            <a:r>
              <a:rPr lang="fr-FR" sz="3200"/>
              <a:t>18%</a:t>
            </a:r>
            <a:r>
              <a:rPr lang="fr-FR" sz="2400"/>
              <a:t> des dépenses de santé </a:t>
            </a:r>
          </a:p>
        </p:txBody>
      </p:sp>
      <p:sp>
        <p:nvSpPr>
          <p:cNvPr id="39938" name="ZoneTexte 3"/>
          <p:cNvSpPr txBox="1">
            <a:spLocks noChangeArrowheads="1"/>
          </p:cNvSpPr>
          <p:nvPr/>
        </p:nvSpPr>
        <p:spPr bwMode="auto">
          <a:xfrm>
            <a:off x="2195513" y="2708275"/>
            <a:ext cx="4802187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/>
              <a:t>En 2014 :    </a:t>
            </a:r>
            <a:r>
              <a:rPr lang="fr-FR" sz="3200"/>
              <a:t>23 </a:t>
            </a:r>
            <a:r>
              <a:rPr lang="fr-FR" sz="2400"/>
              <a:t>Milliards d’euro </a:t>
            </a:r>
            <a:r>
              <a:rPr lang="fr-FR"/>
              <a:t>								</a:t>
            </a:r>
          </a:p>
        </p:txBody>
      </p:sp>
      <p:cxnSp>
        <p:nvCxnSpPr>
          <p:cNvPr id="10" name="Connecteur droit 9"/>
          <p:cNvCxnSpPr/>
          <p:nvPr/>
        </p:nvCxnSpPr>
        <p:spPr bwMode="auto">
          <a:xfrm>
            <a:off x="4716463" y="2205038"/>
            <a:ext cx="0" cy="423862"/>
          </a:xfrm>
          <a:prstGeom prst="line">
            <a:avLst/>
          </a:prstGeom>
          <a:solidFill>
            <a:srgbClr val="FE9C09"/>
          </a:solidFill>
          <a:ln w="50800" cap="flat" cmpd="sng" algn="ctr">
            <a:solidFill>
              <a:srgbClr val="3365FB"/>
            </a:solidFill>
            <a:prstDash val="solid"/>
            <a:round/>
            <a:headEnd type="none" w="med" len="med"/>
            <a:tailEnd type="triangle" w="med" len="med"/>
          </a:ln>
          <a:effectLst>
            <a:outerShdw dist="17961" dir="2700000" algn="ctr" rotWithShape="0">
              <a:schemeClr val="bg2"/>
            </a:outerShdw>
          </a:effectLst>
        </p:spPr>
      </p:cxnSp>
      <p:sp>
        <p:nvSpPr>
          <p:cNvPr id="39940" name="ZoneTexte 10"/>
          <p:cNvSpPr txBox="1">
            <a:spLocks noChangeArrowheads="1"/>
          </p:cNvSpPr>
          <p:nvPr/>
        </p:nvSpPr>
        <p:spPr bwMode="auto">
          <a:xfrm>
            <a:off x="1258888" y="3429000"/>
            <a:ext cx="61563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/>
              <a:t>(en augmentation de </a:t>
            </a:r>
            <a:r>
              <a:rPr lang="fr-FR" sz="3200"/>
              <a:t>845</a:t>
            </a:r>
            <a:r>
              <a:rPr lang="fr-FR" sz="2400"/>
              <a:t> millions vs 2013)</a:t>
            </a:r>
          </a:p>
        </p:txBody>
      </p:sp>
      <p:sp>
        <p:nvSpPr>
          <p:cNvPr id="39941" name="ZoneTexte 11"/>
          <p:cNvSpPr txBox="1">
            <a:spLocks noChangeArrowheads="1"/>
          </p:cNvSpPr>
          <p:nvPr/>
        </p:nvSpPr>
        <p:spPr bwMode="auto">
          <a:xfrm>
            <a:off x="2008188" y="4437063"/>
            <a:ext cx="50768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/>
              <a:t>sans compter les dépenses induites </a:t>
            </a:r>
          </a:p>
        </p:txBody>
      </p:sp>
      <p:sp>
        <p:nvSpPr>
          <p:cNvPr id="39942" name="ZoneTexte 12"/>
          <p:cNvSpPr txBox="1">
            <a:spLocks noChangeArrowheads="1"/>
          </p:cNvSpPr>
          <p:nvPr/>
        </p:nvSpPr>
        <p:spPr bwMode="auto">
          <a:xfrm>
            <a:off x="3286125" y="5229225"/>
            <a:ext cx="3606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/>
              <a:t>actes infirmiers</a:t>
            </a:r>
          </a:p>
          <a:p>
            <a:r>
              <a:rPr lang="fr-FR" sz="2400"/>
              <a:t>surveillance biologique…</a:t>
            </a:r>
          </a:p>
        </p:txBody>
      </p:sp>
      <p:sp>
        <p:nvSpPr>
          <p:cNvPr id="39943" name="ZoneTexte 4"/>
          <p:cNvSpPr txBox="1">
            <a:spLocks noChangeArrowheads="1"/>
          </p:cNvSpPr>
          <p:nvPr/>
        </p:nvSpPr>
        <p:spPr bwMode="auto">
          <a:xfrm>
            <a:off x="0" y="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ZoneTexte 1"/>
          <p:cNvSpPr txBox="1">
            <a:spLocks noChangeArrowheads="1"/>
          </p:cNvSpPr>
          <p:nvPr/>
        </p:nvSpPr>
        <p:spPr bwMode="auto">
          <a:xfrm>
            <a:off x="31750" y="22225"/>
            <a:ext cx="441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25</a:t>
            </a:r>
          </a:p>
        </p:txBody>
      </p:sp>
      <p:sp>
        <p:nvSpPr>
          <p:cNvPr id="40962" name="ZoneTexte 2"/>
          <p:cNvSpPr txBox="1">
            <a:spLocks noChangeArrowheads="1"/>
          </p:cNvSpPr>
          <p:nvPr/>
        </p:nvSpPr>
        <p:spPr bwMode="auto">
          <a:xfrm>
            <a:off x="539750" y="15875"/>
            <a:ext cx="736441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/>
              <a:t>Les 10 médicaments qui coûtent le plus cher</a:t>
            </a:r>
          </a:p>
          <a:p>
            <a:r>
              <a:rPr lang="fr-FR" sz="2400"/>
              <a:t> à l’assurance maladie en 2014 ( </a:t>
            </a:r>
            <a:r>
              <a:rPr lang="fr-FR" sz="2400" i="1"/>
              <a:t>délivrés en officine</a:t>
            </a:r>
            <a:r>
              <a:rPr lang="fr-FR" sz="2400"/>
              <a:t>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39750" y="1052513"/>
            <a:ext cx="6416675" cy="57245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fr-FR" dirty="0"/>
              <a:t>HUMIRA ( antirhumatismal): 395,2 millions d’euro</a:t>
            </a:r>
          </a:p>
          <a:p>
            <a:pPr marL="342900" indent="-342900">
              <a:buFontTx/>
              <a:buAutoNum type="arabicPeriod"/>
              <a:defRPr/>
            </a:pPr>
            <a:endParaRPr lang="fr-FR" dirty="0"/>
          </a:p>
          <a:p>
            <a:pPr marL="342900" indent="-342900">
              <a:buFontTx/>
              <a:buAutoNum type="arabicPeriod"/>
              <a:defRPr/>
            </a:pPr>
            <a:r>
              <a:rPr lang="fr-FR" dirty="0"/>
              <a:t>CRESTOR (anti cholestérol): 322,2 millions d’euro</a:t>
            </a:r>
          </a:p>
          <a:p>
            <a:pPr marL="342900" indent="-342900">
              <a:buFontTx/>
              <a:buAutoNum type="arabicPeriod"/>
              <a:defRPr/>
            </a:pPr>
            <a:endParaRPr lang="fr-FR" dirty="0"/>
          </a:p>
          <a:p>
            <a:pPr marL="342900" indent="-342900">
              <a:buFontTx/>
              <a:buAutoNum type="arabicPeriod"/>
              <a:defRPr/>
            </a:pPr>
            <a:r>
              <a:rPr lang="fr-FR" dirty="0"/>
              <a:t>DOLIPRANE (antalgique) :   320,9 millions d’euro</a:t>
            </a:r>
          </a:p>
          <a:p>
            <a:pPr marL="342900" indent="-342900">
              <a:buFontTx/>
              <a:buAutoNum type="arabicPeriod"/>
              <a:defRPr/>
            </a:pPr>
            <a:endParaRPr lang="fr-FR" dirty="0"/>
          </a:p>
          <a:p>
            <a:pPr marL="342900" indent="-342900">
              <a:buFontTx/>
              <a:buAutoNum type="arabicPeriod"/>
              <a:defRPr/>
            </a:pPr>
            <a:r>
              <a:rPr lang="fr-FR" dirty="0"/>
              <a:t>LUCENTIS (traitement de la DMLA ) : 318,3 million d’euro</a:t>
            </a:r>
          </a:p>
          <a:p>
            <a:pPr marL="342900" indent="-342900">
              <a:buFontTx/>
              <a:buAutoNum type="arabicPeriod"/>
              <a:defRPr/>
            </a:pPr>
            <a:endParaRPr lang="fr-FR" dirty="0"/>
          </a:p>
          <a:p>
            <a:pPr marL="342900" indent="-342900">
              <a:buFontTx/>
              <a:buAutoNum type="arabicPeriod"/>
              <a:defRPr/>
            </a:pPr>
            <a:r>
              <a:rPr lang="fr-FR" dirty="0"/>
              <a:t>ENBREL (antirhumatismal):  264,5 million d’euro</a:t>
            </a:r>
          </a:p>
          <a:p>
            <a:pPr marL="342900" indent="-342900">
              <a:buFontTx/>
              <a:buAutoNum type="arabicPeriod"/>
              <a:defRPr/>
            </a:pPr>
            <a:endParaRPr lang="fr-FR" dirty="0"/>
          </a:p>
          <a:p>
            <a:pPr marL="342900" indent="-342900">
              <a:buFontTx/>
              <a:buAutoNum type="arabicPeriod"/>
              <a:defRPr/>
            </a:pPr>
            <a:r>
              <a:rPr lang="fr-FR" dirty="0"/>
              <a:t>SERETIDE ( antiasthmatique) : 257,2 millions d’euro</a:t>
            </a:r>
          </a:p>
          <a:p>
            <a:pPr marL="342900" indent="-342900">
              <a:buFontTx/>
              <a:buAutoNum type="arabicPeriod"/>
              <a:defRPr/>
            </a:pPr>
            <a:endParaRPr lang="fr-FR" dirty="0"/>
          </a:p>
          <a:p>
            <a:pPr marL="342900" indent="-342900">
              <a:buFontTx/>
              <a:buAutoNum type="arabicPeriod"/>
              <a:defRPr/>
            </a:pPr>
            <a:r>
              <a:rPr lang="fr-FR" dirty="0"/>
              <a:t>LANTUS ( antidiabétique: 236, 8 millions d’euro</a:t>
            </a:r>
          </a:p>
          <a:p>
            <a:pPr marL="342900" indent="-342900">
              <a:buFontTx/>
              <a:buAutoNum type="arabicPeriod"/>
              <a:defRPr/>
            </a:pPr>
            <a:endParaRPr lang="fr-FR" dirty="0"/>
          </a:p>
          <a:p>
            <a:pPr marL="342900" indent="-342900">
              <a:buFontTx/>
              <a:buAutoNum type="arabicPeriod"/>
              <a:defRPr/>
            </a:pPr>
            <a:r>
              <a:rPr lang="fr-FR" dirty="0"/>
              <a:t>GLIVEC ( anticancéreux) : 184, 7 millions d’euro</a:t>
            </a:r>
          </a:p>
          <a:p>
            <a:pPr marL="342900" indent="-342900">
              <a:buFontTx/>
              <a:buAutoNum type="arabicPeriod"/>
              <a:defRPr/>
            </a:pPr>
            <a:endParaRPr lang="fr-FR" dirty="0"/>
          </a:p>
          <a:p>
            <a:pPr marL="342900" indent="-342900">
              <a:buFontTx/>
              <a:buAutoNum type="arabicPeriod"/>
              <a:defRPr/>
            </a:pPr>
            <a:r>
              <a:rPr lang="fr-FR" dirty="0"/>
              <a:t>ZYTIGA ( anticancéreux) 180,4 millions d’euro</a:t>
            </a:r>
          </a:p>
          <a:p>
            <a:pPr marL="342900" indent="-342900">
              <a:buFontTx/>
              <a:buAutoNum type="arabicPeriod"/>
              <a:defRPr/>
            </a:pPr>
            <a:endParaRPr lang="fr-FR" dirty="0"/>
          </a:p>
          <a:p>
            <a:pPr marL="342900" indent="-342900">
              <a:buFontTx/>
              <a:buAutoNum type="arabicPeriod"/>
              <a:defRPr/>
            </a:pPr>
            <a:r>
              <a:rPr lang="fr-FR" dirty="0"/>
              <a:t>INEGY ( anti cholestérol) : 173,4 millions d’euro</a:t>
            </a:r>
          </a:p>
          <a:p>
            <a:pPr>
              <a:defRPr/>
            </a:pP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ZoneTexte 1"/>
          <p:cNvSpPr txBox="1">
            <a:spLocks noChangeArrowheads="1"/>
          </p:cNvSpPr>
          <p:nvPr/>
        </p:nvSpPr>
        <p:spPr bwMode="auto">
          <a:xfrm>
            <a:off x="0" y="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26</a:t>
            </a:r>
          </a:p>
        </p:txBody>
      </p:sp>
      <p:sp>
        <p:nvSpPr>
          <p:cNvPr id="41986" name="ZoneTexte 2"/>
          <p:cNvSpPr txBox="1">
            <a:spLocks noChangeArrowheads="1"/>
          </p:cNvSpPr>
          <p:nvPr/>
        </p:nvSpPr>
        <p:spPr bwMode="auto">
          <a:xfrm>
            <a:off x="1552575" y="333375"/>
            <a:ext cx="6038850" cy="5842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/>
              <a:t>Difficultés - Dysfonctionnements</a:t>
            </a:r>
          </a:p>
        </p:txBody>
      </p:sp>
      <p:sp>
        <p:nvSpPr>
          <p:cNvPr id="41987" name="ZoneTexte 3"/>
          <p:cNvSpPr txBox="1">
            <a:spLocks noChangeArrowheads="1"/>
          </p:cNvSpPr>
          <p:nvPr/>
        </p:nvSpPr>
        <p:spPr bwMode="auto">
          <a:xfrm>
            <a:off x="2260600" y="1484313"/>
            <a:ext cx="5303838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Tout dossier est imparfait</a:t>
            </a:r>
          </a:p>
          <a:p>
            <a:endParaRPr lang="fr-FR"/>
          </a:p>
          <a:p>
            <a:r>
              <a:rPr lang="fr-FR"/>
              <a:t>Ne pas tarir l’innovation</a:t>
            </a:r>
          </a:p>
          <a:p>
            <a:r>
              <a:rPr lang="fr-FR"/>
              <a:t>            retarder l’accès à un médicament innovant</a:t>
            </a:r>
          </a:p>
          <a:p>
            <a:endParaRPr lang="fr-FR"/>
          </a:p>
          <a:p>
            <a:r>
              <a:rPr lang="fr-FR"/>
              <a:t>Puissance du ‘ partenaire’ </a:t>
            </a:r>
          </a:p>
          <a:p>
            <a:endParaRPr lang="fr-FR"/>
          </a:p>
          <a:p>
            <a:r>
              <a:rPr lang="fr-FR"/>
              <a:t>Les experts</a:t>
            </a:r>
          </a:p>
          <a:p>
            <a:endParaRPr lang="fr-FR"/>
          </a:p>
          <a:p>
            <a:r>
              <a:rPr lang="fr-FR"/>
              <a:t>Les problèmes éthiques</a:t>
            </a:r>
          </a:p>
          <a:p>
            <a:endParaRPr lang="fr-FR"/>
          </a:p>
          <a:p>
            <a:r>
              <a:rPr lang="fr-FR"/>
              <a:t>Les associations de malades</a:t>
            </a:r>
          </a:p>
          <a:p>
            <a:endParaRPr lang="fr-FR"/>
          </a:p>
          <a:p>
            <a:r>
              <a:rPr lang="fr-FR"/>
              <a:t>Les médias</a:t>
            </a:r>
          </a:p>
          <a:p>
            <a:endParaRPr lang="fr-FR"/>
          </a:p>
          <a:p>
            <a:r>
              <a:rPr lang="fr-FR"/>
              <a:t>Evaluation équitable</a:t>
            </a:r>
          </a:p>
          <a:p>
            <a:endParaRPr lang="fr-FR"/>
          </a:p>
          <a:p>
            <a:r>
              <a:rPr lang="fr-FR"/>
              <a:t>Le droit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ZoneTexte 1"/>
          <p:cNvSpPr txBox="1">
            <a:spLocks noChangeArrowheads="1"/>
          </p:cNvSpPr>
          <p:nvPr/>
        </p:nvSpPr>
        <p:spPr bwMode="auto">
          <a:xfrm>
            <a:off x="28575" y="9525"/>
            <a:ext cx="441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27</a:t>
            </a:r>
          </a:p>
        </p:txBody>
      </p:sp>
      <p:sp>
        <p:nvSpPr>
          <p:cNvPr id="43010" name="ZoneTexte 2"/>
          <p:cNvSpPr txBox="1">
            <a:spLocks noChangeArrowheads="1"/>
          </p:cNvSpPr>
          <p:nvPr/>
        </p:nvSpPr>
        <p:spPr bwMode="auto">
          <a:xfrm>
            <a:off x="1552575" y="188913"/>
            <a:ext cx="6038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/>
              <a:t>Difficultés - Dysfonctionnements</a:t>
            </a:r>
          </a:p>
        </p:txBody>
      </p:sp>
      <p:sp>
        <p:nvSpPr>
          <p:cNvPr id="43011" name="ZoneTexte 3"/>
          <p:cNvSpPr txBox="1">
            <a:spLocks noChangeArrowheads="1"/>
          </p:cNvSpPr>
          <p:nvPr/>
        </p:nvSpPr>
        <p:spPr bwMode="auto">
          <a:xfrm>
            <a:off x="1979613" y="981075"/>
            <a:ext cx="5184775" cy="12001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/>
              <a:t>Tout dossier est imparfait  i.e.  toute </a:t>
            </a:r>
          </a:p>
          <a:p>
            <a:r>
              <a:rPr lang="fr-FR" sz="2400"/>
              <a:t>A.M.M. est une prise de risque</a:t>
            </a:r>
          </a:p>
          <a:p>
            <a:endParaRPr lang="fr-FR" sz="2400"/>
          </a:p>
        </p:txBody>
      </p:sp>
      <p:sp>
        <p:nvSpPr>
          <p:cNvPr id="43012" name="ZoneTexte 4"/>
          <p:cNvSpPr txBox="1">
            <a:spLocks noChangeArrowheads="1"/>
          </p:cNvSpPr>
          <p:nvPr/>
        </p:nvSpPr>
        <p:spPr bwMode="auto">
          <a:xfrm>
            <a:off x="971550" y="3068638"/>
            <a:ext cx="6030913" cy="16319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/>
              <a:t>L’Union Européenne produit des notes for guidance</a:t>
            </a:r>
          </a:p>
          <a:p>
            <a:r>
              <a:rPr lang="fr-FR" sz="2000"/>
              <a:t>( traduction en français : guides-lines !)</a:t>
            </a:r>
          </a:p>
          <a:p>
            <a:r>
              <a:rPr lang="fr-FR" sz="2000"/>
              <a:t>Pour les diverse classes thérapeutiques </a:t>
            </a:r>
          </a:p>
          <a:p>
            <a:r>
              <a:rPr lang="fr-FR" sz="2000"/>
              <a:t>                                 précisant </a:t>
            </a:r>
          </a:p>
          <a:p>
            <a:r>
              <a:rPr lang="fr-FR" sz="2000"/>
              <a:t>          Les exigences minimales communes</a:t>
            </a:r>
          </a:p>
        </p:txBody>
      </p:sp>
      <p:sp>
        <p:nvSpPr>
          <p:cNvPr id="43013" name="ZoneTexte 5"/>
          <p:cNvSpPr txBox="1">
            <a:spLocks noChangeArrowheads="1"/>
          </p:cNvSpPr>
          <p:nvPr/>
        </p:nvSpPr>
        <p:spPr bwMode="auto">
          <a:xfrm>
            <a:off x="136525" y="4797425"/>
            <a:ext cx="90074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/>
              <a:t>Limiter les demandes d’études complémentaire à l’indispensable</a:t>
            </a:r>
          </a:p>
          <a:p>
            <a:r>
              <a:rPr lang="fr-FR" sz="2400"/>
              <a:t>afin d’éviter un retard à l’accès à un médicament innovant,</a:t>
            </a:r>
          </a:p>
          <a:p>
            <a:r>
              <a:rPr lang="fr-FR" sz="2400"/>
              <a:t>d’augmenter abusivement le coût du développement – </a:t>
            </a:r>
          </a:p>
          <a:p>
            <a:r>
              <a:rPr lang="fr-FR" sz="2400"/>
              <a:t>payé, in fine, par les patients</a:t>
            </a:r>
          </a:p>
        </p:txBody>
      </p:sp>
      <p:sp>
        <p:nvSpPr>
          <p:cNvPr id="43014" name="ZoneTexte 7"/>
          <p:cNvSpPr txBox="1">
            <a:spLocks noChangeArrowheads="1"/>
          </p:cNvSpPr>
          <p:nvPr/>
        </p:nvSpPr>
        <p:spPr bwMode="auto">
          <a:xfrm>
            <a:off x="250825" y="2349500"/>
            <a:ext cx="4022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Il n’existe pas de ‘ DOSSIER – TYPE’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ZoneTexte 1"/>
          <p:cNvSpPr txBox="1">
            <a:spLocks noChangeArrowheads="1"/>
          </p:cNvSpPr>
          <p:nvPr/>
        </p:nvSpPr>
        <p:spPr bwMode="auto">
          <a:xfrm>
            <a:off x="0" y="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28</a:t>
            </a:r>
          </a:p>
        </p:txBody>
      </p:sp>
      <p:sp>
        <p:nvSpPr>
          <p:cNvPr id="44034" name="ZoneTexte 2"/>
          <p:cNvSpPr txBox="1">
            <a:spLocks noChangeArrowheads="1"/>
          </p:cNvSpPr>
          <p:nvPr/>
        </p:nvSpPr>
        <p:spPr bwMode="auto">
          <a:xfrm>
            <a:off x="3563938" y="188913"/>
            <a:ext cx="1955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/>
              <a:t>Difficultés</a:t>
            </a:r>
          </a:p>
        </p:txBody>
      </p:sp>
      <p:sp>
        <p:nvSpPr>
          <p:cNvPr id="44035" name="ZoneTexte 3"/>
          <p:cNvSpPr txBox="1">
            <a:spLocks noChangeArrowheads="1"/>
          </p:cNvSpPr>
          <p:nvPr/>
        </p:nvSpPr>
        <p:spPr bwMode="auto">
          <a:xfrm>
            <a:off x="2786063" y="1341438"/>
            <a:ext cx="3400425" cy="4603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/>
              <a:t>Ne pas tarir l’innovation</a:t>
            </a:r>
          </a:p>
        </p:txBody>
      </p:sp>
      <p:sp>
        <p:nvSpPr>
          <p:cNvPr id="44036" name="ZoneTexte 4"/>
          <p:cNvSpPr txBox="1">
            <a:spLocks noChangeArrowheads="1"/>
          </p:cNvSpPr>
          <p:nvPr/>
        </p:nvSpPr>
        <p:spPr bwMode="auto">
          <a:xfrm>
            <a:off x="2078038" y="1844675"/>
            <a:ext cx="4176712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/>
              <a:t>             </a:t>
            </a:r>
            <a:r>
              <a:rPr lang="fr-FR" sz="2000"/>
              <a:t> Succès évidents</a:t>
            </a:r>
          </a:p>
          <a:p>
            <a:r>
              <a:rPr lang="fr-FR" sz="2000"/>
              <a:t>mais les besoins restent immenses</a:t>
            </a:r>
          </a:p>
          <a:p>
            <a:r>
              <a:rPr lang="fr-FR" sz="2000"/>
              <a:t>mal. neurodégéneratives</a:t>
            </a:r>
          </a:p>
          <a:p>
            <a:r>
              <a:rPr lang="fr-FR" sz="2000"/>
              <a:t>cancers</a:t>
            </a:r>
          </a:p>
          <a:p>
            <a:r>
              <a:rPr lang="fr-FR" sz="2000"/>
              <a:t>antalgie                      ……</a:t>
            </a:r>
          </a:p>
        </p:txBody>
      </p:sp>
      <p:sp>
        <p:nvSpPr>
          <p:cNvPr id="44037" name="ZoneTexte 5"/>
          <p:cNvSpPr txBox="1">
            <a:spLocks noChangeArrowheads="1"/>
          </p:cNvSpPr>
          <p:nvPr/>
        </p:nvSpPr>
        <p:spPr bwMode="auto">
          <a:xfrm>
            <a:off x="827088" y="3716338"/>
            <a:ext cx="8021637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/>
              <a:t>certaines positions – parfaitement fondées – </a:t>
            </a:r>
          </a:p>
          <a:p>
            <a:r>
              <a:rPr lang="fr-FR" sz="2400"/>
              <a:t>peuvent conduire à une menace sur la recherche et</a:t>
            </a:r>
          </a:p>
          <a:p>
            <a:r>
              <a:rPr lang="fr-FR" sz="2400"/>
              <a:t>le développement d’une classe thérapeutique essentielle</a:t>
            </a:r>
          </a:p>
        </p:txBody>
      </p:sp>
      <p:sp>
        <p:nvSpPr>
          <p:cNvPr id="44038" name="ZoneTexte 6"/>
          <p:cNvSpPr txBox="1">
            <a:spLocks noChangeArrowheads="1"/>
          </p:cNvSpPr>
          <p:nvPr/>
        </p:nvSpPr>
        <p:spPr bwMode="auto">
          <a:xfrm>
            <a:off x="250825" y="5300663"/>
            <a:ext cx="8243888" cy="369887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Antibiotiques     résistance      indications très limités pendant plusieurs années</a:t>
            </a:r>
          </a:p>
        </p:txBody>
      </p:sp>
      <p:cxnSp>
        <p:nvCxnSpPr>
          <p:cNvPr id="9" name="Connecteur droit 8"/>
          <p:cNvCxnSpPr/>
          <p:nvPr/>
        </p:nvCxnSpPr>
        <p:spPr bwMode="auto">
          <a:xfrm>
            <a:off x="1763713" y="5516563"/>
            <a:ext cx="144462" cy="0"/>
          </a:xfrm>
          <a:prstGeom prst="line">
            <a:avLst/>
          </a:prstGeom>
          <a:solidFill>
            <a:srgbClr val="FE9C09"/>
          </a:solidFill>
          <a:ln w="50800" cap="flat" cmpd="sng" algn="ctr">
            <a:solidFill>
              <a:srgbClr val="3365FB"/>
            </a:solidFill>
            <a:prstDash val="solid"/>
            <a:round/>
            <a:headEnd type="none" w="med" len="med"/>
            <a:tailEnd type="triangle" w="med" len="med"/>
          </a:ln>
          <a:effectLst>
            <a:outerShdw dist="17961" dir="2700000" algn="ctr" rotWithShape="0">
              <a:schemeClr val="bg2"/>
            </a:outerShdw>
          </a:effectLst>
        </p:spPr>
      </p:cxnSp>
      <p:cxnSp>
        <p:nvCxnSpPr>
          <p:cNvPr id="11" name="Connecteur droit 10"/>
          <p:cNvCxnSpPr/>
          <p:nvPr/>
        </p:nvCxnSpPr>
        <p:spPr bwMode="auto">
          <a:xfrm>
            <a:off x="3132138" y="5516563"/>
            <a:ext cx="144462" cy="0"/>
          </a:xfrm>
          <a:prstGeom prst="line">
            <a:avLst/>
          </a:prstGeom>
          <a:solidFill>
            <a:srgbClr val="FE9C09"/>
          </a:solidFill>
          <a:ln w="50800" cap="flat" cmpd="sng" algn="ctr">
            <a:solidFill>
              <a:srgbClr val="3365FB"/>
            </a:solidFill>
            <a:prstDash val="solid"/>
            <a:round/>
            <a:headEnd type="none" w="med" len="med"/>
            <a:tailEnd type="triangle" w="med" len="med"/>
          </a:ln>
          <a:effectLst>
            <a:outerShdw dist="17961" dir="2700000" algn="ctr" rotWithShape="0">
              <a:schemeClr val="bg2"/>
            </a:outerShdw>
          </a:effectLst>
        </p:spPr>
      </p:cxnSp>
      <p:cxnSp>
        <p:nvCxnSpPr>
          <p:cNvPr id="13" name="Connecteur droit 12"/>
          <p:cNvCxnSpPr/>
          <p:nvPr/>
        </p:nvCxnSpPr>
        <p:spPr bwMode="auto">
          <a:xfrm>
            <a:off x="4643438" y="5732463"/>
            <a:ext cx="0" cy="433387"/>
          </a:xfrm>
          <a:prstGeom prst="line">
            <a:avLst/>
          </a:prstGeom>
          <a:solidFill>
            <a:srgbClr val="FE9C09"/>
          </a:solidFill>
          <a:ln w="50800" cap="flat" cmpd="sng" algn="ctr">
            <a:solidFill>
              <a:srgbClr val="3365FB"/>
            </a:solidFill>
            <a:prstDash val="solid"/>
            <a:round/>
            <a:headEnd type="none" w="med" len="med"/>
            <a:tailEnd type="triangle" w="med" len="med"/>
          </a:ln>
          <a:effectLst>
            <a:outerShdw dist="17961" dir="2700000" algn="ctr" rotWithShape="0">
              <a:schemeClr val="bg2"/>
            </a:outerShdw>
          </a:effectLst>
        </p:spPr>
      </p:cxnSp>
      <p:sp>
        <p:nvSpPr>
          <p:cNvPr id="44042" name="ZoneTexte 13"/>
          <p:cNvSpPr txBox="1">
            <a:spLocks noChangeArrowheads="1"/>
          </p:cNvSpPr>
          <p:nvPr/>
        </p:nvSpPr>
        <p:spPr bwMode="auto">
          <a:xfrm>
            <a:off x="1263650" y="6237288"/>
            <a:ext cx="6616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/>
              <a:t>Les firmes n’investissent plus dans ce domaine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ZoneTexte 1"/>
          <p:cNvSpPr txBox="1">
            <a:spLocks noChangeArrowheads="1"/>
          </p:cNvSpPr>
          <p:nvPr/>
        </p:nvSpPr>
        <p:spPr bwMode="auto">
          <a:xfrm>
            <a:off x="0" y="-100013"/>
            <a:ext cx="21494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/>
              <a:t>2</a:t>
            </a:r>
          </a:p>
        </p:txBody>
      </p:sp>
      <p:sp>
        <p:nvSpPr>
          <p:cNvPr id="17410" name="ZoneTexte 2"/>
          <p:cNvSpPr txBox="1">
            <a:spLocks noChangeArrowheads="1"/>
          </p:cNvSpPr>
          <p:nvPr/>
        </p:nvSpPr>
        <p:spPr bwMode="auto">
          <a:xfrm>
            <a:off x="2586038" y="1412875"/>
            <a:ext cx="3975100" cy="954088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800"/>
              <a:t>Hormone de croissance</a:t>
            </a:r>
          </a:p>
          <a:p>
            <a:pPr algn="ctr"/>
            <a:r>
              <a:rPr lang="fr-FR" sz="2800"/>
              <a:t>Sang contaminé</a:t>
            </a:r>
          </a:p>
        </p:txBody>
      </p:sp>
      <p:sp>
        <p:nvSpPr>
          <p:cNvPr id="17411" name="ZoneTexte 3"/>
          <p:cNvSpPr txBox="1">
            <a:spLocks noChangeArrowheads="1"/>
          </p:cNvSpPr>
          <p:nvPr/>
        </p:nvSpPr>
        <p:spPr bwMode="auto">
          <a:xfrm>
            <a:off x="1497013" y="2373313"/>
            <a:ext cx="62515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800"/>
              <a:t>- Création de l’agence du médicament</a:t>
            </a:r>
          </a:p>
          <a:p>
            <a:pPr algn="ctr"/>
            <a:r>
              <a:rPr lang="fr-FR" sz="2800"/>
              <a:t>(Mars 1993)</a:t>
            </a:r>
          </a:p>
        </p:txBody>
      </p:sp>
      <p:sp>
        <p:nvSpPr>
          <p:cNvPr id="17412" name="ZoneTexte 4"/>
          <p:cNvSpPr txBox="1">
            <a:spLocks noChangeArrowheads="1"/>
          </p:cNvSpPr>
          <p:nvPr/>
        </p:nvSpPr>
        <p:spPr bwMode="auto">
          <a:xfrm>
            <a:off x="1290638" y="3333750"/>
            <a:ext cx="65913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800"/>
              <a:t>- Agence Française de sécurité sanitaire</a:t>
            </a:r>
          </a:p>
          <a:p>
            <a:pPr algn="ctr"/>
            <a:r>
              <a:rPr lang="fr-FR" sz="2800"/>
              <a:t>des produits de santé</a:t>
            </a:r>
          </a:p>
          <a:p>
            <a:pPr algn="ctr"/>
            <a:r>
              <a:rPr lang="fr-FR" sz="2800"/>
              <a:t>AFSSAPS</a:t>
            </a:r>
          </a:p>
        </p:txBody>
      </p:sp>
      <p:sp>
        <p:nvSpPr>
          <p:cNvPr id="17413" name="ZoneTexte 5"/>
          <p:cNvSpPr txBox="1">
            <a:spLocks noChangeArrowheads="1"/>
          </p:cNvSpPr>
          <p:nvPr/>
        </p:nvSpPr>
        <p:spPr bwMode="auto">
          <a:xfrm>
            <a:off x="858838" y="4724400"/>
            <a:ext cx="7629525" cy="1385888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800"/>
              <a:t>- Agence Nationale de Sécurité du Médicament </a:t>
            </a:r>
          </a:p>
          <a:p>
            <a:pPr algn="ctr"/>
            <a:r>
              <a:rPr lang="fr-FR" sz="2800"/>
              <a:t>et des produits de santé 2012)</a:t>
            </a:r>
          </a:p>
          <a:p>
            <a:pPr algn="ctr"/>
            <a:r>
              <a:rPr lang="fr-FR" sz="2800"/>
              <a:t>ANSM</a:t>
            </a:r>
          </a:p>
        </p:txBody>
      </p:sp>
      <p:sp>
        <p:nvSpPr>
          <p:cNvPr id="17414" name="ZoneTexte 6"/>
          <p:cNvSpPr txBox="1">
            <a:spLocks noChangeArrowheads="1"/>
          </p:cNvSpPr>
          <p:nvPr/>
        </p:nvSpPr>
        <p:spPr bwMode="auto">
          <a:xfrm>
            <a:off x="5148263" y="6165850"/>
            <a:ext cx="1860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Personnel:1 034</a:t>
            </a:r>
          </a:p>
          <a:p>
            <a:r>
              <a:rPr lang="fr-FR"/>
              <a:t>Budget: 140 M €</a:t>
            </a:r>
          </a:p>
        </p:txBody>
      </p:sp>
      <p:sp>
        <p:nvSpPr>
          <p:cNvPr id="17415" name="ZoneTexte 7"/>
          <p:cNvSpPr txBox="1">
            <a:spLocks noChangeArrowheads="1"/>
          </p:cNvSpPr>
          <p:nvPr/>
        </p:nvSpPr>
        <p:spPr bwMode="auto">
          <a:xfrm>
            <a:off x="574675" y="-63500"/>
            <a:ext cx="7567613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800"/>
              <a:t>Ministère de la Santé:</a:t>
            </a:r>
          </a:p>
          <a:p>
            <a:pPr algn="ctr"/>
            <a:endParaRPr lang="fr-FR" sz="2800"/>
          </a:p>
          <a:p>
            <a:pPr algn="ctr"/>
            <a:r>
              <a:rPr lang="fr-FR" sz="2800"/>
              <a:t>-  Direction de la Pharmacie et du Médicament</a:t>
            </a:r>
          </a:p>
        </p:txBody>
      </p:sp>
      <p:cxnSp>
        <p:nvCxnSpPr>
          <p:cNvPr id="14" name="Connecteur droit 13"/>
          <p:cNvCxnSpPr/>
          <p:nvPr/>
        </p:nvCxnSpPr>
        <p:spPr>
          <a:xfrm>
            <a:off x="2700338" y="404813"/>
            <a:ext cx="3527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Image 1" descr="Bernard SSAA Po.jpg"/>
          <p:cNvPicPr>
            <a:picLocks noChangeAspect="1"/>
          </p:cNvPicPr>
          <p:nvPr/>
        </p:nvPicPr>
        <p:blipFill>
          <a:blip r:embed="rId2"/>
          <a:srcRect l="4630" t="8688" r="3815" b="9232"/>
          <a:stretch>
            <a:fillRect/>
          </a:stretch>
        </p:blipFill>
        <p:spPr bwMode="auto">
          <a:xfrm>
            <a:off x="-53975" y="692150"/>
            <a:ext cx="9167813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ZoneTexte 2"/>
          <p:cNvSpPr txBox="1">
            <a:spLocks noChangeArrowheads="1"/>
          </p:cNvSpPr>
          <p:nvPr/>
        </p:nvSpPr>
        <p:spPr bwMode="auto">
          <a:xfrm>
            <a:off x="9525" y="34925"/>
            <a:ext cx="441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29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BE43CE-9108-446A-AC66-070DE27D8A3F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46082" name="Image 2" descr="FullSizeRender-7.jpg"/>
          <p:cNvPicPr>
            <a:picLocks noChangeAspect="1"/>
          </p:cNvPicPr>
          <p:nvPr/>
        </p:nvPicPr>
        <p:blipFill>
          <a:blip r:embed="rId2"/>
          <a:srcRect l="-342" t="-2747" r="1715" b="6181"/>
          <a:stretch>
            <a:fillRect/>
          </a:stretch>
        </p:blipFill>
        <p:spPr bwMode="auto">
          <a:xfrm>
            <a:off x="125413" y="0"/>
            <a:ext cx="9018587" cy="661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ZoneTexte 1"/>
          <p:cNvSpPr txBox="1">
            <a:spLocks noChangeArrowheads="1"/>
          </p:cNvSpPr>
          <p:nvPr/>
        </p:nvSpPr>
        <p:spPr bwMode="auto">
          <a:xfrm>
            <a:off x="3175" y="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31</a:t>
            </a:r>
          </a:p>
        </p:txBody>
      </p:sp>
      <p:sp>
        <p:nvSpPr>
          <p:cNvPr id="47106" name="ZoneTexte 2"/>
          <p:cNvSpPr txBox="1">
            <a:spLocks noChangeArrowheads="1"/>
          </p:cNvSpPr>
          <p:nvPr/>
        </p:nvSpPr>
        <p:spPr bwMode="auto">
          <a:xfrm>
            <a:off x="2339975" y="188913"/>
            <a:ext cx="4495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/>
              <a:t>Puissance de l’industrie</a:t>
            </a:r>
          </a:p>
        </p:txBody>
      </p:sp>
      <p:sp>
        <p:nvSpPr>
          <p:cNvPr id="47107" name="ZoneTexte 3"/>
          <p:cNvSpPr txBox="1">
            <a:spLocks noChangeArrowheads="1"/>
          </p:cNvSpPr>
          <p:nvPr/>
        </p:nvSpPr>
        <p:spPr bwMode="auto">
          <a:xfrm>
            <a:off x="2987675" y="1052513"/>
            <a:ext cx="9715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/>
              <a:t>Pfizer </a:t>
            </a:r>
          </a:p>
        </p:txBody>
      </p:sp>
      <p:sp>
        <p:nvSpPr>
          <p:cNvPr id="47108" name="ZoneTexte 8"/>
          <p:cNvSpPr txBox="1">
            <a:spLocks noChangeArrowheads="1"/>
          </p:cNvSpPr>
          <p:nvPr/>
        </p:nvSpPr>
        <p:spPr bwMode="auto">
          <a:xfrm>
            <a:off x="5292725" y="1052513"/>
            <a:ext cx="13255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/>
              <a:t>Allergan</a:t>
            </a:r>
          </a:p>
        </p:txBody>
      </p:sp>
      <p:sp>
        <p:nvSpPr>
          <p:cNvPr id="47109" name="ZoneTexte 9"/>
          <p:cNvSpPr txBox="1">
            <a:spLocks noChangeArrowheads="1"/>
          </p:cNvSpPr>
          <p:nvPr/>
        </p:nvSpPr>
        <p:spPr bwMode="auto">
          <a:xfrm>
            <a:off x="3563938" y="1557338"/>
            <a:ext cx="20701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141 milliard d’euro</a:t>
            </a:r>
          </a:p>
        </p:txBody>
      </p:sp>
      <p:sp>
        <p:nvSpPr>
          <p:cNvPr id="47110" name="ZoneTexte 10"/>
          <p:cNvSpPr txBox="1">
            <a:spLocks noChangeArrowheads="1"/>
          </p:cNvSpPr>
          <p:nvPr/>
        </p:nvSpPr>
        <p:spPr bwMode="auto">
          <a:xfrm>
            <a:off x="1835150" y="2133600"/>
            <a:ext cx="6381750" cy="92233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s’exerce sur toutes les phases de l’évaluation</a:t>
            </a:r>
          </a:p>
          <a:p>
            <a:r>
              <a:rPr lang="fr-FR"/>
              <a:t>               sur les normes</a:t>
            </a:r>
          </a:p>
          <a:p>
            <a:r>
              <a:rPr lang="fr-FR"/>
              <a:t>               sur la ‘définition des maladies, syndromes, troubles</a:t>
            </a:r>
          </a:p>
        </p:txBody>
      </p:sp>
      <p:sp>
        <p:nvSpPr>
          <p:cNvPr id="47111" name="ZoneTexte 11"/>
          <p:cNvSpPr txBox="1">
            <a:spLocks noChangeArrowheads="1"/>
          </p:cNvSpPr>
          <p:nvPr/>
        </p:nvSpPr>
        <p:spPr bwMode="auto">
          <a:xfrm>
            <a:off x="3348038" y="3284538"/>
            <a:ext cx="31575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/>
              <a:t>e.g.  D.S.M</a:t>
            </a:r>
            <a:r>
              <a:rPr lang="fr-FR"/>
              <a:t>. 5 </a:t>
            </a:r>
            <a:r>
              <a:rPr lang="fr-FR" sz="2400"/>
              <a:t>en 2013</a:t>
            </a:r>
          </a:p>
        </p:txBody>
      </p:sp>
      <p:sp>
        <p:nvSpPr>
          <p:cNvPr id="47112" name="ZoneTexte 12"/>
          <p:cNvSpPr txBox="1">
            <a:spLocks noChangeArrowheads="1"/>
          </p:cNvSpPr>
          <p:nvPr/>
        </p:nvSpPr>
        <p:spPr bwMode="auto">
          <a:xfrm>
            <a:off x="179388" y="3789363"/>
            <a:ext cx="8562975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troubles cognitifs mineurs = diminution physiologique de la mémoire</a:t>
            </a:r>
          </a:p>
          <a:p>
            <a:r>
              <a:rPr lang="fr-FR"/>
              <a:t>liée à l’âge présentée comme une maladie sous le prétexte : prévention Alzheimer</a:t>
            </a:r>
          </a:p>
          <a:p>
            <a:endParaRPr lang="fr-FR"/>
          </a:p>
          <a:p>
            <a:r>
              <a:rPr lang="fr-FR"/>
              <a:t>U.S.A.     Autisme</a:t>
            </a:r>
          </a:p>
          <a:p>
            <a:r>
              <a:rPr lang="fr-FR"/>
              <a:t>1 enfant sur 45 en 2014 soit près du double du chiffre 2011</a:t>
            </a:r>
          </a:p>
          <a:p>
            <a:endParaRPr lang="fr-FR"/>
          </a:p>
          <a:p>
            <a:r>
              <a:rPr lang="fr-FR"/>
              <a:t>U.S.A.     Trouble : déficit de l’attention avec ou sans hyperactivité</a:t>
            </a:r>
          </a:p>
          <a:p>
            <a:r>
              <a:rPr lang="fr-FR"/>
              <a:t>                       2003 = 7,4%</a:t>
            </a:r>
          </a:p>
          <a:p>
            <a:r>
              <a:rPr lang="fr-FR"/>
              <a:t>                       2007 = 9,5%</a:t>
            </a:r>
          </a:p>
        </p:txBody>
      </p:sp>
      <p:cxnSp>
        <p:nvCxnSpPr>
          <p:cNvPr id="7" name="Connecteur droit avec flèche 6"/>
          <p:cNvCxnSpPr>
            <a:stCxn id="47107" idx="3"/>
            <a:endCxn id="47108" idx="1"/>
          </p:cNvCxnSpPr>
          <p:nvPr/>
        </p:nvCxnSpPr>
        <p:spPr>
          <a:xfrm>
            <a:off x="3959225" y="1284288"/>
            <a:ext cx="13335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FE10B-3CE3-4EA7-ABE3-8218A72BB881}" type="slidenum">
              <a:rPr lang="en-US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48130" name="Image 2" descr="courbe 2.pdf"/>
          <p:cNvPicPr>
            <a:picLocks noChangeAspect="1"/>
          </p:cNvPicPr>
          <p:nvPr/>
        </p:nvPicPr>
        <p:blipFill>
          <a:blip r:embed="rId2"/>
          <a:srcRect l="-1370" t="334" r="-7330" b="-3278"/>
          <a:stretch>
            <a:fillRect/>
          </a:stretch>
        </p:blipFill>
        <p:spPr bwMode="auto">
          <a:xfrm>
            <a:off x="-180975" y="-171450"/>
            <a:ext cx="9939338" cy="665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Image 1" descr="FullSizeRender-8 - copie.jpg"/>
          <p:cNvPicPr>
            <a:picLocks noChangeAspect="1"/>
          </p:cNvPicPr>
          <p:nvPr/>
        </p:nvPicPr>
        <p:blipFill>
          <a:blip r:embed="rId2"/>
          <a:srcRect l="513" t="13217"/>
          <a:stretch>
            <a:fillRect/>
          </a:stretch>
        </p:blipFill>
        <p:spPr bwMode="auto">
          <a:xfrm>
            <a:off x="1187450" y="109538"/>
            <a:ext cx="6697663" cy="648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ZoneTexte 1"/>
          <p:cNvSpPr txBox="1">
            <a:spLocks noChangeArrowheads="1"/>
          </p:cNvSpPr>
          <p:nvPr/>
        </p:nvSpPr>
        <p:spPr bwMode="auto">
          <a:xfrm>
            <a:off x="6350" y="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34</a:t>
            </a:r>
          </a:p>
        </p:txBody>
      </p:sp>
      <p:sp>
        <p:nvSpPr>
          <p:cNvPr id="50178" name="ZoneTexte 2"/>
          <p:cNvSpPr txBox="1">
            <a:spLocks noChangeArrowheads="1"/>
          </p:cNvSpPr>
          <p:nvPr/>
        </p:nvSpPr>
        <p:spPr bwMode="auto">
          <a:xfrm>
            <a:off x="2843213" y="188913"/>
            <a:ext cx="3309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/>
              <a:t>Firmes ‘ Voyous ‘ </a:t>
            </a:r>
          </a:p>
        </p:txBody>
      </p:sp>
      <p:sp>
        <p:nvSpPr>
          <p:cNvPr id="50179" name="ZoneTexte 3"/>
          <p:cNvSpPr txBox="1">
            <a:spLocks noChangeArrowheads="1"/>
          </p:cNvSpPr>
          <p:nvPr/>
        </p:nvSpPr>
        <p:spPr bwMode="auto">
          <a:xfrm>
            <a:off x="393700" y="1557338"/>
            <a:ext cx="87503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/>
              <a:t>- Anti – inflammatoires COXibs</a:t>
            </a:r>
          </a:p>
          <a:p>
            <a:r>
              <a:rPr lang="fr-FR" sz="2400"/>
              <a:t>              </a:t>
            </a:r>
          </a:p>
          <a:p>
            <a:r>
              <a:rPr lang="fr-FR" sz="2400"/>
              <a:t>- Médiator </a:t>
            </a:r>
          </a:p>
          <a:p>
            <a:endParaRPr lang="fr-FR" sz="2400"/>
          </a:p>
          <a:p>
            <a:r>
              <a:rPr lang="fr-FR" sz="2400"/>
              <a:t>Données cachées lors de la soumission du</a:t>
            </a:r>
          </a:p>
          <a:p>
            <a:r>
              <a:rPr lang="fr-FR" sz="2400"/>
              <a:t>dossier aux commissions d’Autorisation de mise sur le marché</a:t>
            </a:r>
          </a:p>
          <a:p>
            <a:endParaRPr lang="fr-FR" sz="2400"/>
          </a:p>
          <a:p>
            <a:r>
              <a:rPr lang="fr-FR" sz="2400"/>
              <a:t>               </a:t>
            </a:r>
          </a:p>
          <a:p>
            <a:r>
              <a:rPr lang="fr-FR" sz="2400"/>
              <a:t>- Visudyne     /    DMLA</a:t>
            </a:r>
          </a:p>
          <a:p>
            <a:endParaRPr lang="fr-FR" sz="2400"/>
          </a:p>
          <a:p>
            <a:endParaRPr lang="fr-FR" sz="2400"/>
          </a:p>
          <a:p>
            <a:endParaRPr lang="fr-FR" sz="2400"/>
          </a:p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ZoneTexte 3"/>
          <p:cNvSpPr txBox="1">
            <a:spLocks noChangeArrowheads="1"/>
          </p:cNvSpPr>
          <p:nvPr/>
        </p:nvSpPr>
        <p:spPr bwMode="auto">
          <a:xfrm>
            <a:off x="587375" y="1773238"/>
            <a:ext cx="819943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/>
              <a:t>Personne ne croit aux experts, mais tout le monde les croit.</a:t>
            </a:r>
          </a:p>
          <a:p>
            <a:endParaRPr lang="fr-FR" sz="2400"/>
          </a:p>
          <a:p>
            <a:r>
              <a:rPr lang="fr-FR"/>
              <a:t>                                                                                        A. Detoeuf – propos - </a:t>
            </a:r>
          </a:p>
        </p:txBody>
      </p:sp>
      <p:sp>
        <p:nvSpPr>
          <p:cNvPr id="51202" name="ZoneTexte 4"/>
          <p:cNvSpPr txBox="1">
            <a:spLocks noChangeArrowheads="1"/>
          </p:cNvSpPr>
          <p:nvPr/>
        </p:nvSpPr>
        <p:spPr bwMode="auto">
          <a:xfrm>
            <a:off x="539750" y="4076700"/>
            <a:ext cx="79168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/>
              <a:t>Un expert c’est quelqu’un qui se trompe selon les règles.</a:t>
            </a:r>
          </a:p>
          <a:p>
            <a:endParaRPr lang="fr-FR"/>
          </a:p>
          <a:p>
            <a:r>
              <a:rPr lang="fr-FR"/>
              <a:t>                                                                                         P. Valery – Tel quel - </a:t>
            </a:r>
          </a:p>
        </p:txBody>
      </p:sp>
      <p:sp>
        <p:nvSpPr>
          <p:cNvPr id="51203" name="ZoneTexte 5"/>
          <p:cNvSpPr txBox="1">
            <a:spLocks noChangeArrowheads="1"/>
          </p:cNvSpPr>
          <p:nvPr/>
        </p:nvSpPr>
        <p:spPr bwMode="auto">
          <a:xfrm>
            <a:off x="1620838" y="476250"/>
            <a:ext cx="59023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/>
              <a:t>Difficultés, Dysfonctionnements</a:t>
            </a:r>
          </a:p>
        </p:txBody>
      </p:sp>
      <p:sp>
        <p:nvSpPr>
          <p:cNvPr id="51204" name="ZoneTexte 6"/>
          <p:cNvSpPr txBox="1">
            <a:spLocks noChangeArrowheads="1"/>
          </p:cNvSpPr>
          <p:nvPr/>
        </p:nvSpPr>
        <p:spPr bwMode="auto">
          <a:xfrm>
            <a:off x="0" y="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35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ZoneTexte 2"/>
          <p:cNvSpPr txBox="1">
            <a:spLocks noChangeArrowheads="1"/>
          </p:cNvSpPr>
          <p:nvPr/>
        </p:nvSpPr>
        <p:spPr bwMode="auto">
          <a:xfrm>
            <a:off x="1117600" y="1196975"/>
            <a:ext cx="692467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3200" i="1">
                <a:solidFill>
                  <a:srgbClr val="FF0000"/>
                </a:solidFill>
              </a:rPr>
              <a:t>Lu durant la crise financière de 2008</a:t>
            </a:r>
          </a:p>
          <a:p>
            <a:pPr algn="ctr"/>
            <a:endParaRPr lang="fr-FR" sz="3200">
              <a:solidFill>
                <a:srgbClr val="FF0000"/>
              </a:solidFill>
            </a:endParaRPr>
          </a:p>
          <a:p>
            <a:pPr algn="ctr"/>
            <a:r>
              <a:rPr lang="fr-FR" sz="3600"/>
              <a:t>« Will Rogers a dit un jour </a:t>
            </a:r>
          </a:p>
          <a:p>
            <a:pPr algn="ctr"/>
            <a:r>
              <a:rPr lang="fr-FR" sz="3600"/>
              <a:t>qu’il y avait des chances</a:t>
            </a:r>
          </a:p>
          <a:p>
            <a:pPr algn="ctr"/>
            <a:r>
              <a:rPr lang="fr-FR" sz="3600"/>
              <a:t> pour qu’un expert en sache </a:t>
            </a:r>
          </a:p>
          <a:p>
            <a:pPr algn="ctr"/>
            <a:r>
              <a:rPr lang="fr-FR" sz="3600"/>
              <a:t>autant que n’importe </a:t>
            </a:r>
          </a:p>
          <a:p>
            <a:pPr algn="ctr"/>
            <a:r>
              <a:rPr lang="fr-FR" sz="3600"/>
              <a:t>qui, mais je commence </a:t>
            </a:r>
          </a:p>
          <a:p>
            <a:pPr algn="ctr"/>
            <a:r>
              <a:rPr lang="fr-FR" sz="3600"/>
              <a:t>à avoir des doutes 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ZoneTexte 1"/>
          <p:cNvSpPr txBox="1">
            <a:spLocks noChangeArrowheads="1"/>
          </p:cNvSpPr>
          <p:nvPr/>
        </p:nvSpPr>
        <p:spPr bwMode="auto">
          <a:xfrm>
            <a:off x="0" y="1270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36</a:t>
            </a:r>
          </a:p>
        </p:txBody>
      </p:sp>
      <p:sp>
        <p:nvSpPr>
          <p:cNvPr id="53250" name="ZoneTexte 3"/>
          <p:cNvSpPr txBox="1">
            <a:spLocks noChangeArrowheads="1"/>
          </p:cNvSpPr>
          <p:nvPr/>
        </p:nvSpPr>
        <p:spPr bwMode="auto">
          <a:xfrm>
            <a:off x="2060575" y="260350"/>
            <a:ext cx="5022850" cy="585788"/>
          </a:xfrm>
          <a:prstGeom prst="rect">
            <a:avLst/>
          </a:prstGeom>
          <a:noFill/>
          <a:ln w="28575">
            <a:solidFill>
              <a:srgbClr val="CCFFCC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/>
              <a:t>Indépendance des experts</a:t>
            </a:r>
          </a:p>
        </p:txBody>
      </p:sp>
      <p:sp>
        <p:nvSpPr>
          <p:cNvPr id="53251" name="ZoneTexte 4"/>
          <p:cNvSpPr txBox="1">
            <a:spLocks noChangeArrowheads="1"/>
          </p:cNvSpPr>
          <p:nvPr/>
        </p:nvSpPr>
        <p:spPr bwMode="auto">
          <a:xfrm>
            <a:off x="2051050" y="981075"/>
            <a:ext cx="4321175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/>
              <a:t> </a:t>
            </a:r>
            <a:r>
              <a:rPr lang="fr-FR" sz="2000"/>
              <a:t>- conflits d’intérêt</a:t>
            </a:r>
          </a:p>
          <a:p>
            <a:endParaRPr lang="fr-FR" sz="2000"/>
          </a:p>
          <a:p>
            <a:r>
              <a:rPr lang="fr-FR" sz="2000"/>
              <a:t>- déclaration</a:t>
            </a:r>
          </a:p>
          <a:p>
            <a:r>
              <a:rPr lang="fr-FR" sz="2000"/>
              <a:t>                              des ‘liens’</a:t>
            </a:r>
          </a:p>
          <a:p>
            <a:r>
              <a:rPr lang="fr-FR" sz="2000"/>
              <a:t>- publication</a:t>
            </a:r>
          </a:p>
          <a:p>
            <a:endParaRPr lang="fr-FR" sz="2000"/>
          </a:p>
          <a:p>
            <a:r>
              <a:rPr lang="fr-FR" sz="2000"/>
              <a:t>- dépendance consciente, organisée</a:t>
            </a:r>
          </a:p>
          <a:p>
            <a:r>
              <a:rPr lang="fr-FR" sz="2000"/>
              <a:t>          ‘ les experts – voyous ‘ </a:t>
            </a:r>
          </a:p>
          <a:p>
            <a:endParaRPr lang="fr-FR" sz="2000"/>
          </a:p>
          <a:p>
            <a:r>
              <a:rPr lang="fr-FR" sz="2000"/>
              <a:t>- Dépendance  inconsciente</a:t>
            </a:r>
          </a:p>
          <a:p>
            <a:endParaRPr lang="fr-FR"/>
          </a:p>
        </p:txBody>
      </p:sp>
      <p:sp>
        <p:nvSpPr>
          <p:cNvPr id="53252" name="ZoneTexte 7"/>
          <p:cNvSpPr txBox="1">
            <a:spLocks noChangeArrowheads="1"/>
          </p:cNvSpPr>
          <p:nvPr/>
        </p:nvSpPr>
        <p:spPr bwMode="auto">
          <a:xfrm>
            <a:off x="611188" y="4508500"/>
            <a:ext cx="8137525" cy="15906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/>
              <a:t>Rôle des spécialistes non–praticiens (méthodologistes, épidémiologistes, statisticiens, économistes de la Santé…) permanents, prenant le pas sur les spécialistes praticiens.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ZoneTexte 1"/>
          <p:cNvSpPr txBox="1">
            <a:spLocks noChangeArrowheads="1"/>
          </p:cNvSpPr>
          <p:nvPr/>
        </p:nvSpPr>
        <p:spPr bwMode="auto">
          <a:xfrm>
            <a:off x="0" y="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37</a:t>
            </a:r>
          </a:p>
        </p:txBody>
      </p:sp>
      <p:sp>
        <p:nvSpPr>
          <p:cNvPr id="54274" name="ZoneTexte 2"/>
          <p:cNvSpPr txBox="1">
            <a:spLocks noChangeArrowheads="1"/>
          </p:cNvSpPr>
          <p:nvPr/>
        </p:nvSpPr>
        <p:spPr bwMode="auto">
          <a:xfrm>
            <a:off x="3783013" y="188913"/>
            <a:ext cx="1577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/>
              <a:t>Ethique</a:t>
            </a:r>
          </a:p>
        </p:txBody>
      </p:sp>
      <p:sp>
        <p:nvSpPr>
          <p:cNvPr id="54275" name="ZoneTexte 3"/>
          <p:cNvSpPr txBox="1">
            <a:spLocks noChangeArrowheads="1"/>
          </p:cNvSpPr>
          <p:nvPr/>
        </p:nvSpPr>
        <p:spPr bwMode="auto">
          <a:xfrm>
            <a:off x="1187450" y="908050"/>
            <a:ext cx="189547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/>
              <a:t>- Volontaires</a:t>
            </a:r>
          </a:p>
          <a:p>
            <a:endParaRPr lang="fr-FR" sz="2400"/>
          </a:p>
          <a:p>
            <a:r>
              <a:rPr lang="fr-FR" sz="2400"/>
              <a:t>- Information</a:t>
            </a:r>
          </a:p>
          <a:p>
            <a:endParaRPr lang="fr-FR"/>
          </a:p>
        </p:txBody>
      </p:sp>
      <p:sp>
        <p:nvSpPr>
          <p:cNvPr id="54276" name="ZoneTexte 4"/>
          <p:cNvSpPr txBox="1">
            <a:spLocks noChangeArrowheads="1"/>
          </p:cNvSpPr>
          <p:nvPr/>
        </p:nvSpPr>
        <p:spPr bwMode="auto">
          <a:xfrm>
            <a:off x="2627313" y="2276475"/>
            <a:ext cx="1793875" cy="8318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/>
              <a:t>sujets sains</a:t>
            </a:r>
          </a:p>
          <a:p>
            <a:r>
              <a:rPr lang="fr-FR" sz="2400"/>
              <a:t>placebo</a:t>
            </a:r>
          </a:p>
        </p:txBody>
      </p:sp>
      <p:sp>
        <p:nvSpPr>
          <p:cNvPr id="54277" name="ZoneTexte 5"/>
          <p:cNvSpPr txBox="1">
            <a:spLocks noChangeArrowheads="1"/>
          </p:cNvSpPr>
          <p:nvPr/>
        </p:nvSpPr>
        <p:spPr bwMode="auto">
          <a:xfrm>
            <a:off x="971550" y="3789363"/>
            <a:ext cx="69945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/>
              <a:t>Comités informel, ‘de proximité’</a:t>
            </a:r>
          </a:p>
          <a:p>
            <a:r>
              <a:rPr lang="fr-FR" sz="2400"/>
              <a:t>Comités d’éthique</a:t>
            </a:r>
          </a:p>
          <a:p>
            <a:r>
              <a:rPr lang="fr-FR" sz="2400"/>
              <a:t>Comités de protection des personnes se prêtant à </a:t>
            </a:r>
          </a:p>
          <a:p>
            <a:r>
              <a:rPr lang="fr-FR" sz="2400"/>
              <a:t>des recherches biomédicales</a:t>
            </a:r>
          </a:p>
        </p:txBody>
      </p:sp>
      <p:sp>
        <p:nvSpPr>
          <p:cNvPr id="54278" name="ZoneTexte 8"/>
          <p:cNvSpPr txBox="1">
            <a:spLocks noChangeArrowheads="1"/>
          </p:cNvSpPr>
          <p:nvPr/>
        </p:nvSpPr>
        <p:spPr bwMode="auto">
          <a:xfrm>
            <a:off x="2700338" y="5589588"/>
            <a:ext cx="1595437" cy="922337"/>
          </a:xfrm>
          <a:prstGeom prst="rect">
            <a:avLst/>
          </a:prstGeom>
          <a:noFill/>
          <a:ln w="28575">
            <a:solidFill>
              <a:srgbClr val="CCFFCC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me too ?</a:t>
            </a:r>
          </a:p>
          <a:p>
            <a:r>
              <a:rPr lang="fr-FR"/>
              <a:t>redondance ?</a:t>
            </a:r>
          </a:p>
          <a:p>
            <a:endParaRPr lang="fr-FR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827088" y="4005263"/>
            <a:ext cx="0" cy="12239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35896C-3AC8-4F01-974F-8B3B423D29C5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8434" name="Image 2" descr="FullSizeRender-9- copie.jpg"/>
          <p:cNvPicPr>
            <a:picLocks noChangeAspect="1"/>
          </p:cNvPicPr>
          <p:nvPr/>
        </p:nvPicPr>
        <p:blipFill>
          <a:blip r:embed="rId2"/>
          <a:srcRect l="-272" t="3294" b="-2911"/>
          <a:stretch>
            <a:fillRect/>
          </a:stretch>
        </p:blipFill>
        <p:spPr bwMode="auto">
          <a:xfrm>
            <a:off x="1693863" y="219075"/>
            <a:ext cx="5799137" cy="663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ZoneTexte 3"/>
          <p:cNvSpPr txBox="1">
            <a:spLocks noChangeArrowheads="1"/>
          </p:cNvSpPr>
          <p:nvPr/>
        </p:nvSpPr>
        <p:spPr bwMode="auto">
          <a:xfrm>
            <a:off x="0" y="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ZoneTexte 1"/>
          <p:cNvSpPr txBox="1">
            <a:spLocks noChangeArrowheads="1"/>
          </p:cNvSpPr>
          <p:nvPr/>
        </p:nvSpPr>
        <p:spPr bwMode="auto">
          <a:xfrm>
            <a:off x="19050" y="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38</a:t>
            </a:r>
          </a:p>
        </p:txBody>
      </p:sp>
      <p:sp>
        <p:nvSpPr>
          <p:cNvPr id="55298" name="ZoneTexte 2"/>
          <p:cNvSpPr txBox="1">
            <a:spLocks noChangeArrowheads="1"/>
          </p:cNvSpPr>
          <p:nvPr/>
        </p:nvSpPr>
        <p:spPr bwMode="auto">
          <a:xfrm>
            <a:off x="2312988" y="115888"/>
            <a:ext cx="45180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/>
              <a:t>Association de malades</a:t>
            </a:r>
          </a:p>
        </p:txBody>
      </p:sp>
      <p:sp>
        <p:nvSpPr>
          <p:cNvPr id="55299" name="ZoneTexte 3"/>
          <p:cNvSpPr txBox="1">
            <a:spLocks noChangeArrowheads="1"/>
          </p:cNvSpPr>
          <p:nvPr/>
        </p:nvSpPr>
        <p:spPr bwMode="auto">
          <a:xfrm>
            <a:off x="1476375" y="1773238"/>
            <a:ext cx="22018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/>
              <a:t>Sida – Act-Up</a:t>
            </a:r>
          </a:p>
          <a:p>
            <a:endParaRPr lang="fr-FR" sz="2400"/>
          </a:p>
          <a:p>
            <a:r>
              <a:rPr lang="fr-FR" sz="2400"/>
              <a:t>Maladies rares</a:t>
            </a:r>
          </a:p>
        </p:txBody>
      </p:sp>
      <p:sp>
        <p:nvSpPr>
          <p:cNvPr id="55300" name="ZoneTexte 4"/>
          <p:cNvSpPr txBox="1">
            <a:spLocks noChangeArrowheads="1"/>
          </p:cNvSpPr>
          <p:nvPr/>
        </p:nvSpPr>
        <p:spPr bwMode="auto">
          <a:xfrm>
            <a:off x="3203575" y="3141663"/>
            <a:ext cx="33845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/>
              <a:t>En particulier infantiles</a:t>
            </a:r>
          </a:p>
        </p:txBody>
      </p:sp>
      <p:cxnSp>
        <p:nvCxnSpPr>
          <p:cNvPr id="7" name="Connecteur droit 6"/>
          <p:cNvCxnSpPr/>
          <p:nvPr/>
        </p:nvCxnSpPr>
        <p:spPr bwMode="auto">
          <a:xfrm>
            <a:off x="4716463" y="3716338"/>
            <a:ext cx="0" cy="720725"/>
          </a:xfrm>
          <a:prstGeom prst="line">
            <a:avLst/>
          </a:prstGeom>
          <a:solidFill>
            <a:srgbClr val="FE9C09"/>
          </a:solidFill>
          <a:ln w="50800" cap="flat" cmpd="sng" algn="ctr">
            <a:solidFill>
              <a:srgbClr val="3365FB"/>
            </a:solidFill>
            <a:prstDash val="solid"/>
            <a:round/>
            <a:headEnd type="none" w="med" len="med"/>
            <a:tailEnd type="triangle" w="med" len="med"/>
          </a:ln>
          <a:effectLst>
            <a:outerShdw dist="17961" dir="2700000" algn="ctr" rotWithShape="0">
              <a:schemeClr val="bg2"/>
            </a:outerShdw>
          </a:effectLst>
        </p:spPr>
      </p:cxnSp>
      <p:sp>
        <p:nvSpPr>
          <p:cNvPr id="55302" name="ZoneTexte 7"/>
          <p:cNvSpPr txBox="1">
            <a:spLocks noChangeArrowheads="1"/>
          </p:cNvSpPr>
          <p:nvPr/>
        </p:nvSpPr>
        <p:spPr bwMode="auto">
          <a:xfrm>
            <a:off x="684213" y="4508500"/>
            <a:ext cx="7678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/>
              <a:t>Pression insistante pour un enregistrement ‘ prématuré’</a:t>
            </a:r>
          </a:p>
        </p:txBody>
      </p:sp>
      <p:sp>
        <p:nvSpPr>
          <p:cNvPr id="55303" name="ZoneTexte 5"/>
          <p:cNvSpPr txBox="1">
            <a:spLocks noChangeArrowheads="1"/>
          </p:cNvSpPr>
          <p:nvPr/>
        </p:nvSpPr>
        <p:spPr bwMode="auto">
          <a:xfrm>
            <a:off x="1979613" y="5516563"/>
            <a:ext cx="5854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i="1"/>
              <a:t>Actuellement membres des commissions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ZoneTexte 1"/>
          <p:cNvSpPr txBox="1">
            <a:spLocks noChangeArrowheads="1"/>
          </p:cNvSpPr>
          <p:nvPr/>
        </p:nvSpPr>
        <p:spPr bwMode="auto">
          <a:xfrm>
            <a:off x="3175" y="25400"/>
            <a:ext cx="441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39</a:t>
            </a:r>
          </a:p>
        </p:txBody>
      </p:sp>
      <p:sp>
        <p:nvSpPr>
          <p:cNvPr id="56322" name="ZoneTexte 2"/>
          <p:cNvSpPr txBox="1">
            <a:spLocks noChangeArrowheads="1"/>
          </p:cNvSpPr>
          <p:nvPr/>
        </p:nvSpPr>
        <p:spPr bwMode="auto">
          <a:xfrm>
            <a:off x="3430588" y="260350"/>
            <a:ext cx="22828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/>
              <a:t>Les Médias</a:t>
            </a:r>
          </a:p>
        </p:txBody>
      </p:sp>
      <p:sp>
        <p:nvSpPr>
          <p:cNvPr id="56323" name="ZoneTexte 7"/>
          <p:cNvSpPr txBox="1">
            <a:spLocks noChangeArrowheads="1"/>
          </p:cNvSpPr>
          <p:nvPr/>
        </p:nvSpPr>
        <p:spPr bwMode="auto">
          <a:xfrm>
            <a:off x="2332038" y="3068638"/>
            <a:ext cx="44799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/>
              <a:t>Le Figaro 17 – 18 octobre 2015</a:t>
            </a:r>
          </a:p>
        </p:txBody>
      </p:sp>
      <p:sp>
        <p:nvSpPr>
          <p:cNvPr id="56324" name="ZoneTexte 12"/>
          <p:cNvSpPr txBox="1">
            <a:spLocks noChangeArrowheads="1"/>
          </p:cNvSpPr>
          <p:nvPr/>
        </p:nvSpPr>
        <p:spPr bwMode="auto">
          <a:xfrm>
            <a:off x="2135188" y="3789363"/>
            <a:ext cx="4873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/>
              <a:t>Santé mentale: combler le retard français</a:t>
            </a:r>
          </a:p>
        </p:txBody>
      </p:sp>
      <p:sp>
        <p:nvSpPr>
          <p:cNvPr id="56325" name="ZoneTexte 15"/>
          <p:cNvSpPr txBox="1">
            <a:spLocks noChangeArrowheads="1"/>
          </p:cNvSpPr>
          <p:nvPr/>
        </p:nvSpPr>
        <p:spPr bwMode="auto">
          <a:xfrm>
            <a:off x="1343025" y="4292600"/>
            <a:ext cx="6523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tous concernés : 12 millions de français ont un trouble mental.</a:t>
            </a:r>
          </a:p>
        </p:txBody>
      </p:sp>
      <p:sp>
        <p:nvSpPr>
          <p:cNvPr id="56326" name="ZoneTexte 17"/>
          <p:cNvSpPr txBox="1">
            <a:spLocks noChangeArrowheads="1"/>
          </p:cNvSpPr>
          <p:nvPr/>
        </p:nvSpPr>
        <p:spPr bwMode="auto">
          <a:xfrm>
            <a:off x="1187450" y="4941888"/>
            <a:ext cx="66246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 3 millions de français souffrent de dépression chaque année…</a:t>
            </a:r>
          </a:p>
        </p:txBody>
      </p:sp>
      <p:sp>
        <p:nvSpPr>
          <p:cNvPr id="56327" name="ZoneTexte 18"/>
          <p:cNvSpPr txBox="1">
            <a:spLocks noChangeArrowheads="1"/>
          </p:cNvSpPr>
          <p:nvPr/>
        </p:nvSpPr>
        <p:spPr bwMode="auto">
          <a:xfrm>
            <a:off x="468313" y="5876925"/>
            <a:ext cx="85359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N.B. les français sont les plus gros consommateurs de psychotropes au monde …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2124075" y="3573463"/>
            <a:ext cx="48244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329" name="ZoneTexte 5"/>
          <p:cNvSpPr txBox="1">
            <a:spLocks noChangeArrowheads="1"/>
          </p:cNvSpPr>
          <p:nvPr/>
        </p:nvSpPr>
        <p:spPr bwMode="auto">
          <a:xfrm>
            <a:off x="2593975" y="1268413"/>
            <a:ext cx="3956050" cy="923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Pertinence, qualité de l’information…</a:t>
            </a:r>
          </a:p>
          <a:p>
            <a:endParaRPr lang="fr-FR"/>
          </a:p>
          <a:p>
            <a:r>
              <a:rPr lang="fr-FR"/>
              <a:t>Sources privilegiés ( les bons clients)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23850" y="260350"/>
            <a:ext cx="8362950" cy="58594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/>
            <a:r>
              <a:rPr lang="fr-FR"/>
              <a:t>Les médicaments sont tous soigneusement testés avant d’être mis sur</a:t>
            </a:r>
          </a:p>
          <a:p>
            <a:pPr algn="just"/>
            <a:r>
              <a:rPr lang="fr-FR"/>
              <a:t>le marché. Ils ne sont disponible dans les officines que s’ils obtiennent</a:t>
            </a:r>
          </a:p>
          <a:p>
            <a:pPr algn="just"/>
            <a:r>
              <a:rPr lang="fr-FR"/>
              <a:t>des resultats positifs aux essais cliniques, c’est à dire à des tests durant</a:t>
            </a:r>
          </a:p>
          <a:p>
            <a:pPr algn="just"/>
            <a:r>
              <a:rPr lang="fr-FR"/>
              <a:t>lesquels ils sont administés à des patients sélectionnés de façon aléatoire</a:t>
            </a:r>
          </a:p>
          <a:p>
            <a:pPr algn="just"/>
            <a:r>
              <a:rPr lang="fr-FR"/>
              <a:t>pendant que d’autres patients ayant la même pathologie reçoivent un</a:t>
            </a:r>
          </a:p>
          <a:p>
            <a:pPr algn="just"/>
            <a:r>
              <a:rPr lang="fr-FR"/>
              <a:t>Placebo ou un autre traitement déjà connu et validé. La santé des patients</a:t>
            </a:r>
          </a:p>
          <a:p>
            <a:pPr algn="just"/>
            <a:r>
              <a:rPr lang="fr-FR"/>
              <a:t>‘ cobayes ’  est suivie de près.</a:t>
            </a:r>
          </a:p>
          <a:p>
            <a:pPr algn="just"/>
            <a:endParaRPr lang="fr-FR"/>
          </a:p>
          <a:p>
            <a:pPr algn="just"/>
            <a:r>
              <a:rPr lang="fr-FR">
                <a:solidFill>
                  <a:srgbClr val="CC5439"/>
                </a:solidFill>
              </a:rPr>
              <a:t> ET S’IL S’AVERE QUE LA NOUVELLE MOLECULE </a:t>
            </a:r>
            <a:br>
              <a:rPr lang="fr-FR">
                <a:solidFill>
                  <a:srgbClr val="CC5439"/>
                </a:solidFill>
              </a:rPr>
            </a:br>
            <a:r>
              <a:rPr lang="fr-FR">
                <a:solidFill>
                  <a:srgbClr val="CC5439"/>
                </a:solidFill>
              </a:rPr>
              <a:t>EST PLUS EFFICACE QUE LA PRECEDENTE, ELLE POURRA ALORS ETRE </a:t>
            </a:r>
            <a:br>
              <a:rPr lang="fr-FR">
                <a:solidFill>
                  <a:srgbClr val="CC5439"/>
                </a:solidFill>
              </a:rPr>
            </a:br>
            <a:r>
              <a:rPr lang="fr-FR">
                <a:solidFill>
                  <a:srgbClr val="CC5439"/>
                </a:solidFill>
              </a:rPr>
              <a:t>COMMERCIALISEE.</a:t>
            </a:r>
          </a:p>
          <a:p>
            <a:pPr algn="just"/>
            <a:endParaRPr lang="fr-FR">
              <a:solidFill>
                <a:srgbClr val="CC5439"/>
              </a:solidFill>
            </a:endParaRPr>
          </a:p>
          <a:p>
            <a:pPr algn="just"/>
            <a:r>
              <a:rPr lang="fr-FR"/>
              <a:t>Cette méthode «  d’essai randomisé contrôlé ( ERC) » est donc classique</a:t>
            </a:r>
          </a:p>
          <a:p>
            <a:pPr algn="just"/>
            <a:r>
              <a:rPr lang="fr-FR"/>
              <a:t>dans l’industrie pharmaceutique. Pourquoi les politiques n’en font-ils pas autant</a:t>
            </a:r>
          </a:p>
          <a:p>
            <a:pPr algn="just"/>
            <a:r>
              <a:rPr lang="fr-FR"/>
              <a:t>pour tester de nouveaux modèles, dans le domaine de l’éducation, par exemple, </a:t>
            </a:r>
          </a:p>
          <a:p>
            <a:pPr algn="just"/>
            <a:r>
              <a:rPr lang="fr-FR"/>
              <a:t>s’interrogeait The Economist en décembre 2015? En effet. Pourquoi cette </a:t>
            </a:r>
          </a:p>
          <a:p>
            <a:pPr algn="just"/>
            <a:r>
              <a:rPr lang="fr-FR"/>
              <a:t>Méthode n’est-elle pas aussi appliquée dans les entreprises, nous </a:t>
            </a:r>
          </a:p>
          <a:p>
            <a:pPr algn="just"/>
            <a:r>
              <a:rPr lang="fr-FR"/>
              <a:t>demandons-nous à notre tour ? </a:t>
            </a:r>
          </a:p>
          <a:p>
            <a:pPr algn="just"/>
            <a:r>
              <a:rPr lang="fr-FR"/>
              <a:t>Certes, les économistes du développement utilisent ces méthodes depuis des</a:t>
            </a:r>
          </a:p>
          <a:p>
            <a:pPr algn="just"/>
            <a:r>
              <a:rPr lang="fr-FR"/>
              <a:t>Décennies. Pour comparer les mérites de techniques agricoles, ou l’efficacité </a:t>
            </a:r>
          </a:p>
          <a:p>
            <a:pPr algn="just"/>
            <a:r>
              <a:rPr lang="fr-FR"/>
              <a:t>d’aide financières, de prêts, dons ou subventions, par exemple.</a:t>
            </a:r>
          </a:p>
        </p:txBody>
      </p:sp>
      <p:sp>
        <p:nvSpPr>
          <p:cNvPr id="57346" name="ZoneTexte 4"/>
          <p:cNvSpPr txBox="1">
            <a:spLocks noChangeArrowheads="1"/>
          </p:cNvSpPr>
          <p:nvPr/>
        </p:nvSpPr>
        <p:spPr bwMode="auto">
          <a:xfrm>
            <a:off x="2532063" y="6308725"/>
            <a:ext cx="45100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Annie Kahn         Le Monde 9 janvier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ZoneTexte 1"/>
          <p:cNvSpPr txBox="1">
            <a:spLocks noChangeArrowheads="1"/>
          </p:cNvSpPr>
          <p:nvPr/>
        </p:nvSpPr>
        <p:spPr bwMode="auto">
          <a:xfrm>
            <a:off x="0" y="15875"/>
            <a:ext cx="441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41</a:t>
            </a:r>
          </a:p>
        </p:txBody>
      </p:sp>
      <p:sp>
        <p:nvSpPr>
          <p:cNvPr id="58370" name="ZoneTexte 2"/>
          <p:cNvSpPr txBox="1">
            <a:spLocks noChangeArrowheads="1"/>
          </p:cNvSpPr>
          <p:nvPr/>
        </p:nvSpPr>
        <p:spPr bwMode="auto">
          <a:xfrm>
            <a:off x="1684338" y="404813"/>
            <a:ext cx="5729287" cy="5842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/>
              <a:t>L’évaluation doit être équitable</a:t>
            </a:r>
          </a:p>
        </p:txBody>
      </p:sp>
      <p:sp>
        <p:nvSpPr>
          <p:cNvPr id="58371" name="ZoneTexte 3"/>
          <p:cNvSpPr txBox="1">
            <a:spLocks noChangeArrowheads="1"/>
          </p:cNvSpPr>
          <p:nvPr/>
        </p:nvSpPr>
        <p:spPr bwMode="auto">
          <a:xfrm>
            <a:off x="2339975" y="1125538"/>
            <a:ext cx="4102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/>
              <a:t>Dossier d’un ‘</a:t>
            </a:r>
            <a:r>
              <a:rPr lang="fr-FR" sz="2400" i="1"/>
              <a:t>Me-too</a:t>
            </a:r>
            <a:r>
              <a:rPr lang="fr-FR" sz="2400"/>
              <a:t>’ soumis</a:t>
            </a:r>
          </a:p>
        </p:txBody>
      </p:sp>
      <p:sp>
        <p:nvSpPr>
          <p:cNvPr id="58372" name="ZoneTexte 4"/>
          <p:cNvSpPr txBox="1">
            <a:spLocks noChangeArrowheads="1"/>
          </p:cNvSpPr>
          <p:nvPr/>
        </p:nvSpPr>
        <p:spPr bwMode="auto">
          <a:xfrm>
            <a:off x="539750" y="1989138"/>
            <a:ext cx="1314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On connaît </a:t>
            </a:r>
          </a:p>
        </p:txBody>
      </p:sp>
      <p:sp>
        <p:nvSpPr>
          <p:cNvPr id="58373" name="ZoneTexte 5"/>
          <p:cNvSpPr txBox="1">
            <a:spLocks noChangeArrowheads="1"/>
          </p:cNvSpPr>
          <p:nvPr/>
        </p:nvSpPr>
        <p:spPr bwMode="auto">
          <a:xfrm>
            <a:off x="2627313" y="1700213"/>
            <a:ext cx="2662237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l’indication</a:t>
            </a:r>
          </a:p>
          <a:p>
            <a:r>
              <a:rPr lang="fr-FR"/>
              <a:t>les contre-indications</a:t>
            </a:r>
          </a:p>
          <a:p>
            <a:r>
              <a:rPr lang="fr-FR"/>
              <a:t>les effets indésirables</a:t>
            </a:r>
          </a:p>
          <a:p>
            <a:r>
              <a:rPr lang="fr-FR"/>
              <a:t>les précautions d’emploi</a:t>
            </a:r>
          </a:p>
          <a:p>
            <a:r>
              <a:rPr lang="fr-FR"/>
              <a:t>etc…etc…</a:t>
            </a:r>
          </a:p>
        </p:txBody>
      </p:sp>
      <p:sp>
        <p:nvSpPr>
          <p:cNvPr id="58374" name="ZoneTexte 6"/>
          <p:cNvSpPr txBox="1">
            <a:spLocks noChangeArrowheads="1"/>
          </p:cNvSpPr>
          <p:nvPr/>
        </p:nvSpPr>
        <p:spPr bwMode="auto">
          <a:xfrm>
            <a:off x="1692275" y="3184525"/>
            <a:ext cx="5502275" cy="485775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/>
              <a:t>Il suffit de trouver la posologie optimale</a:t>
            </a:r>
          </a:p>
        </p:txBody>
      </p:sp>
      <p:sp>
        <p:nvSpPr>
          <p:cNvPr id="58375" name="ZoneTexte 7"/>
          <p:cNvSpPr txBox="1">
            <a:spLocks noChangeArrowheads="1"/>
          </p:cNvSpPr>
          <p:nvPr/>
        </p:nvSpPr>
        <p:spPr bwMode="auto">
          <a:xfrm>
            <a:off x="1374775" y="3789363"/>
            <a:ext cx="6330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Demander des données complémentaires sur des conditions</a:t>
            </a:r>
          </a:p>
          <a:p>
            <a:r>
              <a:rPr lang="fr-FR"/>
              <a:t> mal ou non étudiées par le médicament ‘princeps’</a:t>
            </a:r>
          </a:p>
        </p:txBody>
      </p:sp>
      <p:cxnSp>
        <p:nvCxnSpPr>
          <p:cNvPr id="14" name="Connecteur droit avec flèche 13"/>
          <p:cNvCxnSpPr>
            <a:stCxn id="58375" idx="2"/>
          </p:cNvCxnSpPr>
          <p:nvPr/>
        </p:nvCxnSpPr>
        <p:spPr>
          <a:xfrm flipH="1">
            <a:off x="4540250" y="4430713"/>
            <a:ext cx="0" cy="5064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377" name="ZoneTexte 14"/>
          <p:cNvSpPr txBox="1">
            <a:spLocks noChangeArrowheads="1"/>
          </p:cNvSpPr>
          <p:nvPr/>
        </p:nvSpPr>
        <p:spPr bwMode="auto">
          <a:xfrm>
            <a:off x="2144713" y="4941888"/>
            <a:ext cx="4854575" cy="4603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/>
              <a:t>Plainte pour traitement inéquitable</a:t>
            </a:r>
          </a:p>
        </p:txBody>
      </p:sp>
      <p:sp>
        <p:nvSpPr>
          <p:cNvPr id="58378" name="ZoneTexte 15"/>
          <p:cNvSpPr txBox="1">
            <a:spLocks noChangeArrowheads="1"/>
          </p:cNvSpPr>
          <p:nvPr/>
        </p:nvSpPr>
        <p:spPr bwMode="auto">
          <a:xfrm>
            <a:off x="1258888" y="5805488"/>
            <a:ext cx="6553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i="1"/>
              <a:t>Connaissance du développement (parfois avancé)</a:t>
            </a:r>
          </a:p>
          <a:p>
            <a:r>
              <a:rPr lang="fr-FR" sz="2000" i="1"/>
              <a:t>d’un médicament ‘innovateur’ dans la même indication…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ZoneTexte 2"/>
          <p:cNvSpPr txBox="1">
            <a:spLocks noChangeArrowheads="1"/>
          </p:cNvSpPr>
          <p:nvPr/>
        </p:nvSpPr>
        <p:spPr bwMode="auto">
          <a:xfrm flipV="1">
            <a:off x="4427538" y="1341438"/>
            <a:ext cx="27368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 </a:t>
            </a:r>
          </a:p>
        </p:txBody>
      </p:sp>
      <p:sp>
        <p:nvSpPr>
          <p:cNvPr id="59394" name="ZoneTexte 4"/>
          <p:cNvSpPr txBox="1">
            <a:spLocks noChangeArrowheads="1"/>
          </p:cNvSpPr>
          <p:nvPr/>
        </p:nvSpPr>
        <p:spPr bwMode="auto">
          <a:xfrm>
            <a:off x="19050" y="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42</a:t>
            </a:r>
          </a:p>
        </p:txBody>
      </p:sp>
      <p:sp>
        <p:nvSpPr>
          <p:cNvPr id="59395" name="ZoneTexte 5"/>
          <p:cNvSpPr txBox="1">
            <a:spLocks noChangeArrowheads="1"/>
          </p:cNvSpPr>
          <p:nvPr/>
        </p:nvSpPr>
        <p:spPr bwMode="auto">
          <a:xfrm>
            <a:off x="4046538" y="188913"/>
            <a:ext cx="1050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/>
              <a:t>Droit</a:t>
            </a:r>
          </a:p>
        </p:txBody>
      </p:sp>
      <p:sp>
        <p:nvSpPr>
          <p:cNvPr id="59396" name="ZoneTexte 6"/>
          <p:cNvSpPr txBox="1">
            <a:spLocks noChangeArrowheads="1"/>
          </p:cNvSpPr>
          <p:nvPr/>
        </p:nvSpPr>
        <p:spPr bwMode="auto">
          <a:xfrm>
            <a:off x="1403350" y="1412875"/>
            <a:ext cx="63547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/>
              <a:t>Plaintes des firmes vs les décisions ( A.M.M.; </a:t>
            </a:r>
          </a:p>
          <a:p>
            <a:r>
              <a:rPr lang="fr-FR" sz="2400"/>
              <a:t>Pharmacovigilance)</a:t>
            </a:r>
          </a:p>
          <a:p>
            <a:r>
              <a:rPr lang="fr-FR" sz="2400"/>
              <a:t>vs avis ( commission de la Transparence)</a:t>
            </a:r>
          </a:p>
        </p:txBody>
      </p:sp>
      <p:sp>
        <p:nvSpPr>
          <p:cNvPr id="59397" name="ZoneTexte 7"/>
          <p:cNvSpPr txBox="1">
            <a:spLocks noChangeArrowheads="1"/>
          </p:cNvSpPr>
          <p:nvPr/>
        </p:nvSpPr>
        <p:spPr bwMode="auto">
          <a:xfrm>
            <a:off x="1403350" y="3068638"/>
            <a:ext cx="27670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/>
              <a:t>Malades vs Firmes</a:t>
            </a:r>
          </a:p>
        </p:txBody>
      </p:sp>
      <p:sp>
        <p:nvSpPr>
          <p:cNvPr id="59398" name="ZoneTexte 8"/>
          <p:cNvSpPr txBox="1">
            <a:spLocks noChangeArrowheads="1"/>
          </p:cNvSpPr>
          <p:nvPr/>
        </p:nvSpPr>
        <p:spPr bwMode="auto">
          <a:xfrm>
            <a:off x="1614488" y="4221163"/>
            <a:ext cx="5915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i="1"/>
              <a:t>Cabinets spécialisés aux U.S.A. depuis  &gt;  30 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ZoneTexte 2"/>
          <p:cNvSpPr txBox="1">
            <a:spLocks noChangeArrowheads="1"/>
          </p:cNvSpPr>
          <p:nvPr/>
        </p:nvSpPr>
        <p:spPr bwMode="auto">
          <a:xfrm>
            <a:off x="15875" y="20638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43</a:t>
            </a:r>
          </a:p>
        </p:txBody>
      </p:sp>
      <p:sp>
        <p:nvSpPr>
          <p:cNvPr id="60418" name="ZoneTexte 3"/>
          <p:cNvSpPr txBox="1">
            <a:spLocks noChangeArrowheads="1"/>
          </p:cNvSpPr>
          <p:nvPr/>
        </p:nvSpPr>
        <p:spPr bwMode="auto">
          <a:xfrm>
            <a:off x="4067175" y="260350"/>
            <a:ext cx="105251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/>
              <a:t>Droit</a:t>
            </a:r>
          </a:p>
        </p:txBody>
      </p:sp>
      <p:sp>
        <p:nvSpPr>
          <p:cNvPr id="60419" name="ZoneTexte 4"/>
          <p:cNvSpPr txBox="1">
            <a:spLocks noChangeArrowheads="1"/>
          </p:cNvSpPr>
          <p:nvPr/>
        </p:nvSpPr>
        <p:spPr bwMode="auto">
          <a:xfrm>
            <a:off x="1763713" y="1052513"/>
            <a:ext cx="5762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/>
              <a:t>Action de groupe, action en nom collectif</a:t>
            </a:r>
          </a:p>
        </p:txBody>
      </p:sp>
      <p:sp>
        <p:nvSpPr>
          <p:cNvPr id="60420" name="ZoneTexte 5"/>
          <p:cNvSpPr txBox="1">
            <a:spLocks noChangeArrowheads="1"/>
          </p:cNvSpPr>
          <p:nvPr/>
        </p:nvSpPr>
        <p:spPr bwMode="auto">
          <a:xfrm>
            <a:off x="2484438" y="4221163"/>
            <a:ext cx="3225800" cy="3698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Inflation des mentions légales</a:t>
            </a:r>
          </a:p>
        </p:txBody>
      </p:sp>
      <p:sp>
        <p:nvSpPr>
          <p:cNvPr id="60421" name="ZoneTexte 6"/>
          <p:cNvSpPr txBox="1">
            <a:spLocks noChangeArrowheads="1"/>
          </p:cNvSpPr>
          <p:nvPr/>
        </p:nvSpPr>
        <p:spPr bwMode="auto">
          <a:xfrm>
            <a:off x="1476375" y="1773238"/>
            <a:ext cx="850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U.S.A.</a:t>
            </a:r>
          </a:p>
        </p:txBody>
      </p:sp>
      <p:cxnSp>
        <p:nvCxnSpPr>
          <p:cNvPr id="9" name="Connecteur droit avec flèche 8"/>
          <p:cNvCxnSpPr>
            <a:stCxn id="60421" idx="2"/>
          </p:cNvCxnSpPr>
          <p:nvPr/>
        </p:nvCxnSpPr>
        <p:spPr>
          <a:xfrm>
            <a:off x="1901825" y="2141538"/>
            <a:ext cx="6350" cy="711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423" name="ZoneTexte 9"/>
          <p:cNvSpPr txBox="1">
            <a:spLocks noChangeArrowheads="1"/>
          </p:cNvSpPr>
          <p:nvPr/>
        </p:nvSpPr>
        <p:spPr bwMode="auto">
          <a:xfrm>
            <a:off x="1547813" y="2924175"/>
            <a:ext cx="3435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Firmes étant ‘ Transnationales’</a:t>
            </a:r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3708400" y="3284538"/>
            <a:ext cx="0" cy="5048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425" name="ZoneTexte 14"/>
          <p:cNvSpPr txBox="1">
            <a:spLocks noChangeArrowheads="1"/>
          </p:cNvSpPr>
          <p:nvPr/>
        </p:nvSpPr>
        <p:spPr bwMode="auto">
          <a:xfrm>
            <a:off x="3132138" y="3716338"/>
            <a:ext cx="21097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Union Européenne</a:t>
            </a:r>
          </a:p>
        </p:txBody>
      </p:sp>
      <p:sp>
        <p:nvSpPr>
          <p:cNvPr id="60426" name="ZoneTexte 15"/>
          <p:cNvSpPr txBox="1">
            <a:spLocks noChangeArrowheads="1"/>
          </p:cNvSpPr>
          <p:nvPr/>
        </p:nvSpPr>
        <p:spPr bwMode="auto">
          <a:xfrm>
            <a:off x="2411413" y="4724400"/>
            <a:ext cx="4371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trop d’informations dégrade l’information</a:t>
            </a:r>
          </a:p>
        </p:txBody>
      </p:sp>
      <p:sp>
        <p:nvSpPr>
          <p:cNvPr id="60427" name="ZoneTexte 16"/>
          <p:cNvSpPr txBox="1">
            <a:spLocks noChangeArrowheads="1"/>
          </p:cNvSpPr>
          <p:nvPr/>
        </p:nvSpPr>
        <p:spPr bwMode="auto">
          <a:xfrm>
            <a:off x="1116013" y="5229225"/>
            <a:ext cx="77660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- webclaim</a:t>
            </a:r>
          </a:p>
          <a:p>
            <a:r>
              <a:rPr lang="fr-FR"/>
              <a:t>- demanderjustice.com</a:t>
            </a:r>
          </a:p>
          <a:p>
            <a:r>
              <a:rPr lang="fr-FR"/>
              <a:t>proposent leurs services en échange d’une commission sur l’indemnisation</a:t>
            </a:r>
          </a:p>
          <a:p>
            <a:r>
              <a:rPr lang="fr-FR"/>
              <a:t>obtenue.</a:t>
            </a:r>
          </a:p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ZoneTexte 2"/>
          <p:cNvSpPr txBox="1">
            <a:spLocks noChangeArrowheads="1"/>
          </p:cNvSpPr>
          <p:nvPr/>
        </p:nvSpPr>
        <p:spPr bwMode="auto">
          <a:xfrm>
            <a:off x="9525" y="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44</a:t>
            </a:r>
          </a:p>
        </p:txBody>
      </p:sp>
      <p:sp>
        <p:nvSpPr>
          <p:cNvPr id="61442" name="ZoneTexte 3"/>
          <p:cNvSpPr txBox="1">
            <a:spLocks noChangeArrowheads="1"/>
          </p:cNvSpPr>
          <p:nvPr/>
        </p:nvSpPr>
        <p:spPr bwMode="auto">
          <a:xfrm>
            <a:off x="250825" y="765175"/>
            <a:ext cx="85280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/>
              <a:t>Affirmer et  prouver devant un tribunal qu’un effet indésirable </a:t>
            </a:r>
          </a:p>
          <a:p>
            <a:r>
              <a:rPr lang="fr-FR" sz="2400"/>
              <a:t>notifié n’est pas lié à la prise contemporaine d’un médicament</a:t>
            </a:r>
          </a:p>
          <a:p>
            <a:r>
              <a:rPr lang="fr-FR" sz="2400"/>
              <a:t>est quasi impossible</a:t>
            </a:r>
          </a:p>
        </p:txBody>
      </p:sp>
      <p:sp>
        <p:nvSpPr>
          <p:cNvPr id="61443" name="ZoneTexte 4"/>
          <p:cNvSpPr txBox="1">
            <a:spLocks noChangeArrowheads="1"/>
          </p:cNvSpPr>
          <p:nvPr/>
        </p:nvSpPr>
        <p:spPr bwMode="auto">
          <a:xfrm>
            <a:off x="395288" y="3141663"/>
            <a:ext cx="8304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/>
              <a:t>Si le même effet a déjà été signalé (ne serait-ce qu’une fois)</a:t>
            </a:r>
          </a:p>
        </p:txBody>
      </p:sp>
      <p:cxnSp>
        <p:nvCxnSpPr>
          <p:cNvPr id="9" name="Connecteur droit avec flèche 8"/>
          <p:cNvCxnSpPr>
            <a:stCxn id="61443" idx="2"/>
          </p:cNvCxnSpPr>
          <p:nvPr/>
        </p:nvCxnSpPr>
        <p:spPr>
          <a:xfrm>
            <a:off x="4548188" y="3598863"/>
            <a:ext cx="17462" cy="5476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445" name="ZoneTexte 9"/>
          <p:cNvSpPr txBox="1">
            <a:spLocks noChangeArrowheads="1"/>
          </p:cNvSpPr>
          <p:nvPr/>
        </p:nvSpPr>
        <p:spPr bwMode="auto">
          <a:xfrm>
            <a:off x="2339975" y="4292600"/>
            <a:ext cx="4425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/>
              <a:t>Un ‘boulevard’ pour les </a:t>
            </a:r>
            <a:r>
              <a:rPr lang="fr-FR" sz="2400" i="1"/>
              <a:t>lawyers</a:t>
            </a:r>
          </a:p>
        </p:txBody>
      </p:sp>
      <p:sp>
        <p:nvSpPr>
          <p:cNvPr id="61446" name="ZoneTexte 10"/>
          <p:cNvSpPr txBox="1">
            <a:spLocks noChangeArrowheads="1"/>
          </p:cNvSpPr>
          <p:nvPr/>
        </p:nvSpPr>
        <p:spPr bwMode="auto">
          <a:xfrm>
            <a:off x="2051050" y="5300663"/>
            <a:ext cx="5024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i="1"/>
              <a:t>(pour dissimulation de données négatives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ZoneTexte 3"/>
          <p:cNvSpPr txBox="1">
            <a:spLocks noChangeArrowheads="1"/>
          </p:cNvSpPr>
          <p:nvPr/>
        </p:nvSpPr>
        <p:spPr bwMode="auto">
          <a:xfrm>
            <a:off x="250825" y="476250"/>
            <a:ext cx="86947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/>
              <a:t>Congrès mondial de Pharmacologie Oslo 1999</a:t>
            </a:r>
          </a:p>
        </p:txBody>
      </p:sp>
      <p:sp>
        <p:nvSpPr>
          <p:cNvPr id="62466" name="ZoneTexte 4"/>
          <p:cNvSpPr txBox="1">
            <a:spLocks noChangeArrowheads="1"/>
          </p:cNvSpPr>
          <p:nvPr/>
        </p:nvSpPr>
        <p:spPr bwMode="auto">
          <a:xfrm>
            <a:off x="107950" y="1484313"/>
            <a:ext cx="8678863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/>
              <a:t>Proposition: ne plus mener les études précliniques sur des rats</a:t>
            </a:r>
          </a:p>
          <a:p>
            <a:r>
              <a:rPr lang="fr-FR" sz="2400"/>
              <a:t>mais sur des </a:t>
            </a:r>
            <a:r>
              <a:rPr lang="fr-FR" sz="2400" i="1"/>
              <a:t>lawyers</a:t>
            </a:r>
          </a:p>
          <a:p>
            <a:endParaRPr lang="fr-FR" sz="2400"/>
          </a:p>
          <a:p>
            <a:r>
              <a:rPr lang="fr-FR" sz="2400"/>
              <a:t>et ceci pour trois raisons :</a:t>
            </a:r>
          </a:p>
          <a:p>
            <a:endParaRPr lang="fr-FR" sz="2400"/>
          </a:p>
          <a:p>
            <a:r>
              <a:rPr lang="fr-FR" sz="2400"/>
              <a:t>-1- toutes les prévisions convergent : avant 2020 les </a:t>
            </a:r>
            <a:r>
              <a:rPr lang="fr-FR" sz="2400" i="1"/>
              <a:t>lawyers</a:t>
            </a:r>
            <a:r>
              <a:rPr lang="fr-FR" sz="2400"/>
              <a:t> </a:t>
            </a:r>
          </a:p>
          <a:p>
            <a:r>
              <a:rPr lang="fr-FR" sz="2400"/>
              <a:t>seront plus nombreux que les rats</a:t>
            </a:r>
          </a:p>
          <a:p>
            <a:endParaRPr lang="fr-FR" sz="2400"/>
          </a:p>
          <a:p>
            <a:r>
              <a:rPr lang="fr-FR" sz="2400"/>
              <a:t>-2- il n’existe aucun exemple ( publié) d’un expérimentateur </a:t>
            </a:r>
          </a:p>
          <a:p>
            <a:r>
              <a:rPr lang="fr-FR" sz="2400"/>
              <a:t>s’étant attaché à un </a:t>
            </a:r>
            <a:r>
              <a:rPr lang="fr-FR" sz="2400" i="1"/>
              <a:t>lawyer</a:t>
            </a:r>
          </a:p>
          <a:p>
            <a:endParaRPr lang="fr-FR" sz="2400"/>
          </a:p>
          <a:p>
            <a:r>
              <a:rPr lang="fr-FR" sz="2400"/>
              <a:t>-3- il y a des choses que même les rats refusent de faire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107950" y="1916113"/>
            <a:ext cx="16557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ZoneTexte 1"/>
          <p:cNvSpPr txBox="1">
            <a:spLocks noChangeArrowheads="1"/>
          </p:cNvSpPr>
          <p:nvPr/>
        </p:nvSpPr>
        <p:spPr bwMode="auto">
          <a:xfrm>
            <a:off x="755650" y="1268413"/>
            <a:ext cx="2457450" cy="6794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Fondamentalistes</a:t>
            </a:r>
          </a:p>
          <a:p>
            <a:r>
              <a:rPr lang="fr-FR"/>
              <a:t>Cliniciens-Chercheurs</a:t>
            </a:r>
          </a:p>
        </p:txBody>
      </p:sp>
      <p:sp>
        <p:nvSpPr>
          <p:cNvPr id="19458" name="ZoneTexte 2"/>
          <p:cNvSpPr txBox="1">
            <a:spLocks noChangeArrowheads="1"/>
          </p:cNvSpPr>
          <p:nvPr/>
        </p:nvSpPr>
        <p:spPr bwMode="auto">
          <a:xfrm>
            <a:off x="766763" y="2190750"/>
            <a:ext cx="996950" cy="4048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Experts</a:t>
            </a:r>
          </a:p>
        </p:txBody>
      </p:sp>
      <p:sp>
        <p:nvSpPr>
          <p:cNvPr id="19459" name="ZoneTexte 3"/>
          <p:cNvSpPr txBox="1">
            <a:spLocks noChangeArrowheads="1"/>
          </p:cNvSpPr>
          <p:nvPr/>
        </p:nvSpPr>
        <p:spPr bwMode="auto">
          <a:xfrm>
            <a:off x="755650" y="2708275"/>
            <a:ext cx="1504950" cy="12287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Associations</a:t>
            </a:r>
          </a:p>
          <a:p>
            <a:r>
              <a:rPr lang="fr-FR"/>
              <a:t>De Patients</a:t>
            </a:r>
          </a:p>
          <a:p>
            <a:r>
              <a:rPr lang="fr-FR"/>
              <a:t> </a:t>
            </a:r>
          </a:p>
          <a:p>
            <a:endParaRPr lang="fr-FR"/>
          </a:p>
        </p:txBody>
      </p:sp>
      <p:sp>
        <p:nvSpPr>
          <p:cNvPr id="19460" name="ZoneTexte 4"/>
          <p:cNvSpPr txBox="1">
            <a:spLocks noChangeArrowheads="1"/>
          </p:cNvSpPr>
          <p:nvPr/>
        </p:nvSpPr>
        <p:spPr bwMode="auto">
          <a:xfrm>
            <a:off x="719138" y="4033838"/>
            <a:ext cx="1211262" cy="368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Soignants</a:t>
            </a:r>
          </a:p>
        </p:txBody>
      </p:sp>
      <p:sp>
        <p:nvSpPr>
          <p:cNvPr id="19461" name="ZoneTexte 5"/>
          <p:cNvSpPr txBox="1">
            <a:spLocks noChangeArrowheads="1"/>
          </p:cNvSpPr>
          <p:nvPr/>
        </p:nvSpPr>
        <p:spPr bwMode="auto">
          <a:xfrm>
            <a:off x="684213" y="4678363"/>
            <a:ext cx="1962150" cy="6794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/>
              <a:t>Comité d’Ethique</a:t>
            </a:r>
          </a:p>
          <a:p>
            <a:pPr algn="ctr"/>
            <a:r>
              <a:rPr lang="fr-FR"/>
              <a:t>Juristes</a:t>
            </a:r>
          </a:p>
        </p:txBody>
      </p:sp>
      <p:sp>
        <p:nvSpPr>
          <p:cNvPr id="19462" name="ZoneTexte 6"/>
          <p:cNvSpPr txBox="1">
            <a:spLocks noChangeArrowheads="1"/>
          </p:cNvSpPr>
          <p:nvPr/>
        </p:nvSpPr>
        <p:spPr bwMode="auto">
          <a:xfrm>
            <a:off x="684213" y="5599113"/>
            <a:ext cx="1263650" cy="4048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Industriels</a:t>
            </a:r>
          </a:p>
        </p:txBody>
      </p:sp>
      <p:sp>
        <p:nvSpPr>
          <p:cNvPr id="19463" name="ZoneTexte 7"/>
          <p:cNvSpPr txBox="1">
            <a:spLocks noChangeArrowheads="1"/>
          </p:cNvSpPr>
          <p:nvPr/>
        </p:nvSpPr>
        <p:spPr bwMode="auto">
          <a:xfrm>
            <a:off x="684213" y="6243638"/>
            <a:ext cx="1030287" cy="3698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Payeurs</a:t>
            </a:r>
          </a:p>
        </p:txBody>
      </p:sp>
      <p:sp>
        <p:nvSpPr>
          <p:cNvPr id="19464" name="ZoneTexte 8"/>
          <p:cNvSpPr txBox="1">
            <a:spLocks noChangeArrowheads="1"/>
          </p:cNvSpPr>
          <p:nvPr/>
        </p:nvSpPr>
        <p:spPr bwMode="auto">
          <a:xfrm>
            <a:off x="6156325" y="1196975"/>
            <a:ext cx="2228850" cy="14763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/>
              <a:t>‘ Autorités’ de Santé</a:t>
            </a:r>
          </a:p>
          <a:p>
            <a:pPr algn="ctr"/>
            <a:endParaRPr lang="fr-FR"/>
          </a:p>
          <a:p>
            <a:pPr algn="ctr"/>
            <a:r>
              <a:rPr lang="fr-FR"/>
              <a:t>Ministère</a:t>
            </a:r>
          </a:p>
          <a:p>
            <a:pPr algn="ctr"/>
            <a:endParaRPr lang="fr-FR"/>
          </a:p>
          <a:p>
            <a:pPr algn="ctr"/>
            <a:r>
              <a:rPr lang="fr-FR"/>
              <a:t>OMS</a:t>
            </a:r>
          </a:p>
        </p:txBody>
      </p:sp>
      <p:sp>
        <p:nvSpPr>
          <p:cNvPr id="19465" name="ZoneTexte 12"/>
          <p:cNvSpPr txBox="1">
            <a:spLocks noChangeArrowheads="1"/>
          </p:cNvSpPr>
          <p:nvPr/>
        </p:nvSpPr>
        <p:spPr bwMode="auto">
          <a:xfrm>
            <a:off x="6373813" y="5373688"/>
            <a:ext cx="21590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Union Européenne</a:t>
            </a:r>
          </a:p>
        </p:txBody>
      </p:sp>
      <p:sp>
        <p:nvSpPr>
          <p:cNvPr id="19466" name="ZoneTexte 13"/>
          <p:cNvSpPr txBox="1">
            <a:spLocks noChangeArrowheads="1"/>
          </p:cNvSpPr>
          <p:nvPr/>
        </p:nvSpPr>
        <p:spPr bwMode="auto">
          <a:xfrm>
            <a:off x="7078663" y="5805488"/>
            <a:ext cx="806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/>
              <a:t>FDA</a:t>
            </a:r>
          </a:p>
          <a:p>
            <a:pPr algn="ctr"/>
            <a:r>
              <a:rPr lang="fr-FR"/>
              <a:t>Japon</a:t>
            </a:r>
          </a:p>
        </p:txBody>
      </p:sp>
      <p:cxnSp>
        <p:nvCxnSpPr>
          <p:cNvPr id="16" name="Connecteur en angle 15"/>
          <p:cNvCxnSpPr>
            <a:cxnSpLocks noChangeShapeType="1"/>
          </p:cNvCxnSpPr>
          <p:nvPr/>
        </p:nvCxnSpPr>
        <p:spPr bwMode="auto">
          <a:xfrm rot="5400000">
            <a:off x="5076825" y="1195388"/>
            <a:ext cx="681038" cy="3706812"/>
          </a:xfrm>
          <a:prstGeom prst="bentConnector2">
            <a:avLst/>
          </a:prstGeom>
          <a:noFill/>
          <a:ln w="50800" algn="ctr">
            <a:solidFill>
              <a:srgbClr val="3365FB"/>
            </a:solidFill>
            <a:round/>
            <a:headEnd/>
            <a:tailEnd type="arrow" w="med" len="med"/>
          </a:ln>
          <a:effectLst>
            <a:outerShdw dist="17961" dir="2700000" algn="ctr" rotWithShape="0">
              <a:schemeClr val="bg2"/>
            </a:outerShdw>
          </a:effectLst>
        </p:spPr>
      </p:cxnSp>
      <p:cxnSp>
        <p:nvCxnSpPr>
          <p:cNvPr id="19" name="Connecteur en angle 18"/>
          <p:cNvCxnSpPr>
            <a:cxnSpLocks noChangeShapeType="1"/>
            <a:stCxn id="19465" idx="0"/>
          </p:cNvCxnSpPr>
          <p:nvPr/>
        </p:nvCxnSpPr>
        <p:spPr bwMode="auto">
          <a:xfrm rot="5400000" flipH="1">
            <a:off x="4679951" y="2600325"/>
            <a:ext cx="1657350" cy="3889375"/>
          </a:xfrm>
          <a:prstGeom prst="bentConnector2">
            <a:avLst/>
          </a:prstGeom>
          <a:noFill/>
          <a:ln w="50800" algn="ctr">
            <a:solidFill>
              <a:srgbClr val="3365FB"/>
            </a:solidFill>
            <a:round/>
            <a:headEnd/>
            <a:tailEnd type="arrow" w="med" len="med"/>
          </a:ln>
          <a:effectLst>
            <a:outerShdw dist="17961" dir="2700000" algn="ctr" rotWithShape="0">
              <a:schemeClr val="bg2"/>
            </a:outerShdw>
          </a:effectLst>
        </p:spPr>
      </p:cxnSp>
      <p:sp>
        <p:nvSpPr>
          <p:cNvPr id="19469" name="ZoneTexte 22"/>
          <p:cNvSpPr txBox="1">
            <a:spLocks noChangeArrowheads="1"/>
          </p:cNvSpPr>
          <p:nvPr/>
        </p:nvSpPr>
        <p:spPr bwMode="auto">
          <a:xfrm>
            <a:off x="179388" y="115888"/>
            <a:ext cx="915035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/>
              <a:t>4</a:t>
            </a:r>
            <a:r>
              <a:rPr lang="fr-FR" sz="3200"/>
              <a:t> </a:t>
            </a:r>
            <a:r>
              <a:rPr lang="fr-FR"/>
              <a:t>- L’évaluation des médicaments implique des acteurs (experts, régulateurs,) et </a:t>
            </a:r>
          </a:p>
          <a:p>
            <a:r>
              <a:rPr lang="fr-FR"/>
              <a:t>des partenaires variés ayant des positions différentes voire divergentes ou antagonistes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ZoneTexte 1"/>
          <p:cNvSpPr txBox="1">
            <a:spLocks noChangeArrowheads="1"/>
          </p:cNvSpPr>
          <p:nvPr/>
        </p:nvSpPr>
        <p:spPr bwMode="auto">
          <a:xfrm>
            <a:off x="47625" y="30163"/>
            <a:ext cx="8062913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/>
              <a:t>5</a:t>
            </a:r>
            <a:r>
              <a:rPr lang="fr-FR" sz="3200"/>
              <a:t> </a:t>
            </a:r>
            <a:r>
              <a:rPr lang="fr-FR" sz="2400"/>
              <a:t>L’évaluation d’un médicament repose sur l’évaluation </a:t>
            </a:r>
          </a:p>
          <a:p>
            <a:r>
              <a:rPr lang="fr-FR" sz="2400"/>
              <a:t>  scientifique des données présentés à  l’instant </a:t>
            </a:r>
            <a:r>
              <a:rPr lang="fr-FR" sz="2400" i="1"/>
              <a:t>t </a:t>
            </a:r>
          </a:p>
          <a:p>
            <a:endParaRPr lang="fr-FR" sz="2400"/>
          </a:p>
          <a:p>
            <a:r>
              <a:rPr lang="fr-FR"/>
              <a:t>(date du dépôt d’un dossier de demande d’autorisation de mise sur le marché </a:t>
            </a:r>
          </a:p>
          <a:p>
            <a:r>
              <a:rPr lang="fr-FR"/>
              <a:t>par une firme)</a:t>
            </a:r>
          </a:p>
        </p:txBody>
      </p:sp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1187450" y="2133600"/>
            <a:ext cx="32496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fr-FR" sz="2400"/>
              <a:t>Elle est séquentielle</a:t>
            </a: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1187450" y="2590800"/>
            <a:ext cx="4673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fr-FR" sz="2400"/>
              <a:t>Diverse (</a:t>
            </a:r>
            <a:r>
              <a:rPr lang="fr-FR" sz="2000"/>
              <a:t>scientifique, économique</a:t>
            </a:r>
            <a:r>
              <a:rPr lang="fr-FR" sz="2400"/>
              <a:t>)</a:t>
            </a:r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1187450" y="3263900"/>
            <a:ext cx="17494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fr-FR" sz="2400"/>
              <a:t>Continue</a:t>
            </a: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1187450" y="4270375"/>
            <a:ext cx="430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fr-FR" sz="2400"/>
              <a:t>Coûteuse ( </a:t>
            </a:r>
            <a:r>
              <a:rPr lang="fr-FR" sz="2000"/>
              <a:t>temps, ressources</a:t>
            </a:r>
            <a:r>
              <a:rPr lang="fr-FR" sz="2400"/>
              <a:t>)</a:t>
            </a: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1187450" y="3817938"/>
            <a:ext cx="18780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fr-FR" sz="2400"/>
              <a:t>Imparfaite</a:t>
            </a: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1187450" y="4826000"/>
            <a:ext cx="1800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fr-FR" sz="2400"/>
              <a:t>Equitable</a:t>
            </a: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1258888" y="5329238"/>
            <a:ext cx="54006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/>
              <a:t>. Transnationale (</a:t>
            </a:r>
            <a:r>
              <a:rPr lang="fr-FR" sz="2000"/>
              <a:t>pour l’évaluation             scientifique)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ZoneTexte 1"/>
          <p:cNvSpPr txBox="1">
            <a:spLocks noChangeArrowheads="1"/>
          </p:cNvSpPr>
          <p:nvPr/>
        </p:nvSpPr>
        <p:spPr bwMode="auto">
          <a:xfrm>
            <a:off x="971550" y="765175"/>
            <a:ext cx="692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/>
              <a:t>Visa</a:t>
            </a:r>
          </a:p>
        </p:txBody>
      </p:sp>
      <p:sp>
        <p:nvSpPr>
          <p:cNvPr id="21506" name="ZoneTexte 2"/>
          <p:cNvSpPr txBox="1">
            <a:spLocks noChangeArrowheads="1"/>
          </p:cNvSpPr>
          <p:nvPr/>
        </p:nvSpPr>
        <p:spPr bwMode="auto">
          <a:xfrm>
            <a:off x="0" y="0"/>
            <a:ext cx="917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/>
              <a:t>6</a:t>
            </a:r>
          </a:p>
        </p:txBody>
      </p:sp>
      <p:sp>
        <p:nvSpPr>
          <p:cNvPr id="21507" name="ZoneTexte 3"/>
          <p:cNvSpPr txBox="1">
            <a:spLocks noChangeArrowheads="1"/>
          </p:cNvSpPr>
          <p:nvPr/>
        </p:nvSpPr>
        <p:spPr bwMode="auto">
          <a:xfrm>
            <a:off x="755650" y="1412875"/>
            <a:ext cx="869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/>
              <a:t>1967   </a:t>
            </a:r>
          </a:p>
        </p:txBody>
      </p:sp>
      <p:sp>
        <p:nvSpPr>
          <p:cNvPr id="21508" name="ZoneTexte 4"/>
          <p:cNvSpPr txBox="1">
            <a:spLocks noChangeArrowheads="1"/>
          </p:cNvSpPr>
          <p:nvPr/>
        </p:nvSpPr>
        <p:spPr bwMode="auto">
          <a:xfrm>
            <a:off x="2124075" y="1412875"/>
            <a:ext cx="3751263" cy="3698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Autorisation de mise sur le Marché</a:t>
            </a:r>
          </a:p>
        </p:txBody>
      </p:sp>
      <p:sp>
        <p:nvSpPr>
          <p:cNvPr id="21509" name="ZoneTexte 5"/>
          <p:cNvSpPr txBox="1">
            <a:spLocks noChangeArrowheads="1"/>
          </p:cNvSpPr>
          <p:nvPr/>
        </p:nvSpPr>
        <p:spPr bwMode="auto">
          <a:xfrm>
            <a:off x="2195513" y="1916113"/>
            <a:ext cx="2301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‘Validation’ des visas</a:t>
            </a:r>
          </a:p>
        </p:txBody>
      </p:sp>
      <p:sp>
        <p:nvSpPr>
          <p:cNvPr id="21510" name="ZoneTexte 6"/>
          <p:cNvSpPr txBox="1">
            <a:spLocks noChangeArrowheads="1"/>
          </p:cNvSpPr>
          <p:nvPr/>
        </p:nvSpPr>
        <p:spPr bwMode="auto">
          <a:xfrm>
            <a:off x="755650" y="2636838"/>
            <a:ext cx="8699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/>
              <a:t>1985</a:t>
            </a:r>
          </a:p>
        </p:txBody>
      </p:sp>
      <p:sp>
        <p:nvSpPr>
          <p:cNvPr id="21511" name="ZoneTexte 7"/>
          <p:cNvSpPr txBox="1">
            <a:spLocks noChangeArrowheads="1"/>
          </p:cNvSpPr>
          <p:nvPr/>
        </p:nvSpPr>
        <p:spPr bwMode="auto">
          <a:xfrm>
            <a:off x="2124075" y="2708275"/>
            <a:ext cx="4406900" cy="1477963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Agence Européenne A.M.M. Européenne</a:t>
            </a:r>
          </a:p>
          <a:p>
            <a:r>
              <a:rPr lang="fr-FR"/>
              <a:t>Obligatoire pour médicaments issus des</a:t>
            </a:r>
          </a:p>
          <a:p>
            <a:r>
              <a:rPr lang="fr-FR"/>
              <a:t>Biotechnologies</a:t>
            </a:r>
          </a:p>
          <a:p>
            <a:r>
              <a:rPr lang="fr-FR"/>
              <a:t>Option pour autres catégories</a:t>
            </a:r>
          </a:p>
          <a:p>
            <a:endParaRPr lang="fr-FR"/>
          </a:p>
        </p:txBody>
      </p:sp>
      <p:sp>
        <p:nvSpPr>
          <p:cNvPr id="21512" name="ZoneTexte 8"/>
          <p:cNvSpPr txBox="1">
            <a:spLocks noChangeArrowheads="1"/>
          </p:cNvSpPr>
          <p:nvPr/>
        </p:nvSpPr>
        <p:spPr bwMode="auto">
          <a:xfrm>
            <a:off x="2195513" y="4149725"/>
            <a:ext cx="43037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Disparition de fait des A.M.M. nationales</a:t>
            </a:r>
          </a:p>
        </p:txBody>
      </p:sp>
      <p:sp>
        <p:nvSpPr>
          <p:cNvPr id="21513" name="ZoneTexte 9"/>
          <p:cNvSpPr txBox="1">
            <a:spLocks noChangeArrowheads="1"/>
          </p:cNvSpPr>
          <p:nvPr/>
        </p:nvSpPr>
        <p:spPr bwMode="auto">
          <a:xfrm>
            <a:off x="755650" y="4221163"/>
            <a:ext cx="8699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/>
              <a:t>2000</a:t>
            </a:r>
          </a:p>
        </p:txBody>
      </p:sp>
      <p:sp>
        <p:nvSpPr>
          <p:cNvPr id="21514" name="ZoneTexte 12"/>
          <p:cNvSpPr txBox="1">
            <a:spLocks noChangeArrowheads="1"/>
          </p:cNvSpPr>
          <p:nvPr/>
        </p:nvSpPr>
        <p:spPr bwMode="auto">
          <a:xfrm>
            <a:off x="2051050" y="5732463"/>
            <a:ext cx="46767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1</a:t>
            </a:r>
            <a:r>
              <a:rPr lang="fr-FR" baseline="30000"/>
              <a:t>er</a:t>
            </a:r>
            <a:r>
              <a:rPr lang="fr-FR"/>
              <a:t> temps A.M.M. nationale</a:t>
            </a:r>
          </a:p>
          <a:p>
            <a:r>
              <a:rPr lang="fr-FR"/>
              <a:t>Puis procédure de reconnaissance mutuelle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ZoneTexte 1"/>
          <p:cNvSpPr txBox="1">
            <a:spLocks noChangeArrowheads="1"/>
          </p:cNvSpPr>
          <p:nvPr/>
        </p:nvSpPr>
        <p:spPr bwMode="auto">
          <a:xfrm>
            <a:off x="179388" y="28575"/>
            <a:ext cx="284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/>
              <a:t>7</a:t>
            </a:r>
          </a:p>
        </p:txBody>
      </p:sp>
      <p:sp>
        <p:nvSpPr>
          <p:cNvPr id="22530" name="ZoneTexte 2"/>
          <p:cNvSpPr txBox="1">
            <a:spLocks noChangeArrowheads="1"/>
          </p:cNvSpPr>
          <p:nvPr/>
        </p:nvSpPr>
        <p:spPr bwMode="auto">
          <a:xfrm>
            <a:off x="755650" y="188913"/>
            <a:ext cx="7626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/>
              <a:t>Dossier demande d’autorisation de mise sur le marché</a:t>
            </a:r>
          </a:p>
        </p:txBody>
      </p:sp>
      <p:sp>
        <p:nvSpPr>
          <p:cNvPr id="22531" name="ZoneTexte 3"/>
          <p:cNvSpPr txBox="1">
            <a:spLocks noChangeArrowheads="1"/>
          </p:cNvSpPr>
          <p:nvPr/>
        </p:nvSpPr>
        <p:spPr bwMode="auto">
          <a:xfrm>
            <a:off x="179388" y="1268413"/>
            <a:ext cx="1968500" cy="3698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Partie préclinique</a:t>
            </a:r>
          </a:p>
        </p:txBody>
      </p:sp>
      <p:sp>
        <p:nvSpPr>
          <p:cNvPr id="22532" name="ZoneTexte 4"/>
          <p:cNvSpPr txBox="1">
            <a:spLocks noChangeArrowheads="1"/>
          </p:cNvSpPr>
          <p:nvPr/>
        </p:nvSpPr>
        <p:spPr bwMode="auto">
          <a:xfrm>
            <a:off x="2771775" y="1628775"/>
            <a:ext cx="6215063" cy="923925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Chimie – pharmacodynamie – pharmacocinétique –</a:t>
            </a:r>
          </a:p>
          <a:p>
            <a:r>
              <a:rPr lang="fr-FR"/>
              <a:t>Toxicité aiguë , chronique – mutagenèse – carcinogenèse –</a:t>
            </a:r>
          </a:p>
          <a:p>
            <a:r>
              <a:rPr lang="fr-FR"/>
              <a:t>Fonctions de reproduction dont tératogenèse, fertilité…</a:t>
            </a:r>
          </a:p>
        </p:txBody>
      </p:sp>
      <p:sp>
        <p:nvSpPr>
          <p:cNvPr id="22533" name="ZoneTexte 5"/>
          <p:cNvSpPr txBox="1">
            <a:spLocks noChangeArrowheads="1"/>
          </p:cNvSpPr>
          <p:nvPr/>
        </p:nvSpPr>
        <p:spPr bwMode="auto">
          <a:xfrm>
            <a:off x="250825" y="2708275"/>
            <a:ext cx="1635125" cy="3698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Partie clinique</a:t>
            </a:r>
          </a:p>
        </p:txBody>
      </p:sp>
      <p:sp>
        <p:nvSpPr>
          <p:cNvPr id="22534" name="ZoneTexte 6"/>
          <p:cNvSpPr txBox="1">
            <a:spLocks noChangeArrowheads="1"/>
          </p:cNvSpPr>
          <p:nvPr/>
        </p:nvSpPr>
        <p:spPr bwMode="auto">
          <a:xfrm>
            <a:off x="755650" y="3141663"/>
            <a:ext cx="1031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Phase 1</a:t>
            </a:r>
          </a:p>
        </p:txBody>
      </p:sp>
      <p:sp>
        <p:nvSpPr>
          <p:cNvPr id="22535" name="ZoneTexte 7"/>
          <p:cNvSpPr txBox="1">
            <a:spLocks noChangeArrowheads="1"/>
          </p:cNvSpPr>
          <p:nvPr/>
        </p:nvSpPr>
        <p:spPr bwMode="auto">
          <a:xfrm>
            <a:off x="1979613" y="3141663"/>
            <a:ext cx="11985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Sujet sain</a:t>
            </a:r>
          </a:p>
        </p:txBody>
      </p:sp>
      <p:sp>
        <p:nvSpPr>
          <p:cNvPr id="22536" name="ZoneTexte 8"/>
          <p:cNvSpPr txBox="1">
            <a:spLocks noChangeArrowheads="1"/>
          </p:cNvSpPr>
          <p:nvPr/>
        </p:nvSpPr>
        <p:spPr bwMode="auto">
          <a:xfrm>
            <a:off x="3492500" y="3141663"/>
            <a:ext cx="5299075" cy="36830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Effets pharmacodyn., tolérance (toxicité) cinétique</a:t>
            </a:r>
          </a:p>
        </p:txBody>
      </p:sp>
      <p:sp>
        <p:nvSpPr>
          <p:cNvPr id="22537" name="ZoneTexte 9"/>
          <p:cNvSpPr txBox="1">
            <a:spLocks noChangeArrowheads="1"/>
          </p:cNvSpPr>
          <p:nvPr/>
        </p:nvSpPr>
        <p:spPr bwMode="auto">
          <a:xfrm>
            <a:off x="755650" y="3644900"/>
            <a:ext cx="1031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Phase 2</a:t>
            </a:r>
          </a:p>
        </p:txBody>
      </p:sp>
      <p:sp>
        <p:nvSpPr>
          <p:cNvPr id="22538" name="ZoneTexte 10"/>
          <p:cNvSpPr txBox="1">
            <a:spLocks noChangeArrowheads="1"/>
          </p:cNvSpPr>
          <p:nvPr/>
        </p:nvSpPr>
        <p:spPr bwMode="auto">
          <a:xfrm>
            <a:off x="1979613" y="3644900"/>
            <a:ext cx="9413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Malade</a:t>
            </a:r>
          </a:p>
        </p:txBody>
      </p:sp>
      <p:sp>
        <p:nvSpPr>
          <p:cNvPr id="22539" name="ZoneTexte 11"/>
          <p:cNvSpPr txBox="1">
            <a:spLocks noChangeArrowheads="1"/>
          </p:cNvSpPr>
          <p:nvPr/>
        </p:nvSpPr>
        <p:spPr bwMode="auto">
          <a:xfrm>
            <a:off x="3492500" y="3716338"/>
            <a:ext cx="4602163" cy="64770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Effet(s) thérapeutiques,  relation dose/effet, </a:t>
            </a:r>
          </a:p>
          <a:p>
            <a:r>
              <a:rPr lang="fr-FR"/>
              <a:t>concentration /effet, cinétique</a:t>
            </a:r>
          </a:p>
        </p:txBody>
      </p:sp>
      <p:sp>
        <p:nvSpPr>
          <p:cNvPr id="22540" name="ZoneTexte 12"/>
          <p:cNvSpPr txBox="1">
            <a:spLocks noChangeArrowheads="1"/>
          </p:cNvSpPr>
          <p:nvPr/>
        </p:nvSpPr>
        <p:spPr bwMode="auto">
          <a:xfrm>
            <a:off x="755650" y="4437063"/>
            <a:ext cx="2263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i="1"/>
              <a:t>Nombre de sujet limité</a:t>
            </a:r>
          </a:p>
          <a:p>
            <a:r>
              <a:rPr lang="fr-FR" sz="1400" i="1"/>
              <a:t>Durée d’exposition courte</a:t>
            </a:r>
          </a:p>
        </p:txBody>
      </p:sp>
      <p:sp>
        <p:nvSpPr>
          <p:cNvPr id="22541" name="ZoneTexte 13"/>
          <p:cNvSpPr txBox="1">
            <a:spLocks noChangeArrowheads="1"/>
          </p:cNvSpPr>
          <p:nvPr/>
        </p:nvSpPr>
        <p:spPr bwMode="auto">
          <a:xfrm>
            <a:off x="755650" y="5229225"/>
            <a:ext cx="1031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Phase 3</a:t>
            </a:r>
          </a:p>
        </p:txBody>
      </p:sp>
      <p:sp>
        <p:nvSpPr>
          <p:cNvPr id="22542" name="ZoneTexte 14"/>
          <p:cNvSpPr txBox="1">
            <a:spLocks noChangeArrowheads="1"/>
          </p:cNvSpPr>
          <p:nvPr/>
        </p:nvSpPr>
        <p:spPr bwMode="auto">
          <a:xfrm>
            <a:off x="2195513" y="5229225"/>
            <a:ext cx="9413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Malade</a:t>
            </a:r>
          </a:p>
        </p:txBody>
      </p:sp>
      <p:sp>
        <p:nvSpPr>
          <p:cNvPr id="22543" name="ZoneTexte 15"/>
          <p:cNvSpPr txBox="1">
            <a:spLocks noChangeArrowheads="1"/>
          </p:cNvSpPr>
          <p:nvPr/>
        </p:nvSpPr>
        <p:spPr bwMode="auto">
          <a:xfrm>
            <a:off x="3563938" y="5229225"/>
            <a:ext cx="4597400" cy="646113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Efficacité/Sécurité à moyen et long terme</a:t>
            </a:r>
          </a:p>
          <a:p>
            <a:r>
              <a:rPr lang="fr-FR"/>
              <a:t>Essais comparatifs vs traitements existants</a:t>
            </a:r>
          </a:p>
        </p:txBody>
      </p:sp>
      <p:sp>
        <p:nvSpPr>
          <p:cNvPr id="22544" name="ZoneTexte 16"/>
          <p:cNvSpPr txBox="1">
            <a:spLocks noChangeArrowheads="1"/>
          </p:cNvSpPr>
          <p:nvPr/>
        </p:nvSpPr>
        <p:spPr bwMode="auto">
          <a:xfrm>
            <a:off x="684213" y="6021388"/>
            <a:ext cx="80978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i="1"/>
              <a:t>Nombre de sujets élevé – durée exposition adaptée à la situation âge ‘réaliste’</a:t>
            </a:r>
          </a:p>
          <a:p>
            <a:r>
              <a:rPr lang="fr-FR" sz="1400" i="1"/>
              <a:t>qq interactions… Antidote</a:t>
            </a:r>
            <a:r>
              <a:rPr lang="fr-FR" sz="140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ZoneTexte 1"/>
          <p:cNvSpPr txBox="1">
            <a:spLocks noChangeArrowheads="1"/>
          </p:cNvSpPr>
          <p:nvPr/>
        </p:nvSpPr>
        <p:spPr bwMode="auto">
          <a:xfrm>
            <a:off x="34925" y="15875"/>
            <a:ext cx="284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/>
              <a:t>8</a:t>
            </a:r>
          </a:p>
        </p:txBody>
      </p:sp>
      <p:sp>
        <p:nvSpPr>
          <p:cNvPr id="23554" name="ZoneTexte 2"/>
          <p:cNvSpPr txBox="1">
            <a:spLocks noChangeArrowheads="1"/>
          </p:cNvSpPr>
          <p:nvPr/>
        </p:nvSpPr>
        <p:spPr bwMode="auto">
          <a:xfrm>
            <a:off x="250825" y="1268413"/>
            <a:ext cx="9715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/>
              <a:t>Firme</a:t>
            </a:r>
          </a:p>
        </p:txBody>
      </p:sp>
      <p:cxnSp>
        <p:nvCxnSpPr>
          <p:cNvPr id="5" name="Connecteur droit 4"/>
          <p:cNvCxnSpPr/>
          <p:nvPr/>
        </p:nvCxnSpPr>
        <p:spPr bwMode="auto">
          <a:xfrm>
            <a:off x="1331913" y="1557338"/>
            <a:ext cx="1079500" cy="0"/>
          </a:xfrm>
          <a:prstGeom prst="line">
            <a:avLst/>
          </a:prstGeom>
          <a:solidFill>
            <a:srgbClr val="FE9C09"/>
          </a:solidFill>
          <a:ln w="50800" cap="flat" cmpd="sng" algn="ctr">
            <a:solidFill>
              <a:srgbClr val="3365FB"/>
            </a:solidFill>
            <a:prstDash val="solid"/>
            <a:round/>
            <a:headEnd type="none" w="med" len="med"/>
            <a:tailEnd type="triangle" w="med" len="med"/>
          </a:ln>
          <a:effectLst>
            <a:outerShdw dist="17961" dir="2700000" algn="ctr" rotWithShape="0">
              <a:schemeClr val="bg2"/>
            </a:outerShdw>
          </a:effectLst>
        </p:spPr>
      </p:cxnSp>
      <p:sp>
        <p:nvSpPr>
          <p:cNvPr id="23556" name="ZoneTexte 5"/>
          <p:cNvSpPr txBox="1">
            <a:spLocks noChangeArrowheads="1"/>
          </p:cNvSpPr>
          <p:nvPr/>
        </p:nvSpPr>
        <p:spPr bwMode="auto">
          <a:xfrm>
            <a:off x="3059113" y="1268413"/>
            <a:ext cx="43545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Demande d’une AMM</a:t>
            </a:r>
          </a:p>
          <a:p>
            <a:r>
              <a:rPr lang="fr-FR"/>
              <a:t>Dépôt d’un dossier</a:t>
            </a:r>
          </a:p>
          <a:p>
            <a:r>
              <a:rPr lang="fr-FR"/>
              <a:t>( plusieurs dizaines de milliers de pages)</a:t>
            </a:r>
          </a:p>
        </p:txBody>
      </p:sp>
      <p:cxnSp>
        <p:nvCxnSpPr>
          <p:cNvPr id="8" name="Connecteur droit 7"/>
          <p:cNvCxnSpPr/>
          <p:nvPr/>
        </p:nvCxnSpPr>
        <p:spPr bwMode="auto">
          <a:xfrm>
            <a:off x="5003800" y="2205038"/>
            <a:ext cx="0" cy="503237"/>
          </a:xfrm>
          <a:prstGeom prst="line">
            <a:avLst/>
          </a:prstGeom>
          <a:solidFill>
            <a:srgbClr val="FE9C09"/>
          </a:solidFill>
          <a:ln w="50800" cap="flat" cmpd="sng" algn="ctr">
            <a:solidFill>
              <a:srgbClr val="3365FB"/>
            </a:solidFill>
            <a:prstDash val="solid"/>
            <a:round/>
            <a:headEnd type="none" w="med" len="med"/>
            <a:tailEnd type="triangle" w="med" len="med"/>
          </a:ln>
          <a:effectLst>
            <a:outerShdw dist="17961" dir="2700000" algn="ctr" rotWithShape="0">
              <a:schemeClr val="bg2"/>
            </a:outerShdw>
          </a:effectLst>
        </p:spPr>
      </p:cxnSp>
      <p:sp>
        <p:nvSpPr>
          <p:cNvPr id="23558" name="ZoneTexte 8"/>
          <p:cNvSpPr txBox="1">
            <a:spLocks noChangeArrowheads="1"/>
          </p:cNvSpPr>
          <p:nvPr/>
        </p:nvSpPr>
        <p:spPr bwMode="auto">
          <a:xfrm>
            <a:off x="2268538" y="2636838"/>
            <a:ext cx="55229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Agence européenne qui désigne 2 pays-rapporteurs</a:t>
            </a:r>
          </a:p>
        </p:txBody>
      </p:sp>
      <p:cxnSp>
        <p:nvCxnSpPr>
          <p:cNvPr id="11" name="Connecteur droit 10"/>
          <p:cNvCxnSpPr/>
          <p:nvPr/>
        </p:nvCxnSpPr>
        <p:spPr bwMode="auto">
          <a:xfrm>
            <a:off x="5003800" y="3068638"/>
            <a:ext cx="0" cy="431800"/>
          </a:xfrm>
          <a:prstGeom prst="line">
            <a:avLst/>
          </a:prstGeom>
          <a:solidFill>
            <a:srgbClr val="FE9C09"/>
          </a:solidFill>
          <a:ln w="50800" cap="flat" cmpd="sng" algn="ctr">
            <a:solidFill>
              <a:srgbClr val="3365FB"/>
            </a:solidFill>
            <a:prstDash val="solid"/>
            <a:round/>
            <a:headEnd type="none" w="med" len="med"/>
            <a:tailEnd type="triangle" w="med" len="med"/>
          </a:ln>
          <a:effectLst>
            <a:outerShdw dist="17961" dir="2700000" algn="ctr" rotWithShape="0">
              <a:schemeClr val="bg2"/>
            </a:outerShdw>
          </a:effectLst>
        </p:spPr>
      </p:cxnSp>
      <p:sp>
        <p:nvSpPr>
          <p:cNvPr id="12" name="ZoneTexte 11"/>
          <p:cNvSpPr txBox="1"/>
          <p:nvPr/>
        </p:nvSpPr>
        <p:spPr>
          <a:xfrm>
            <a:off x="1258888" y="3716338"/>
            <a:ext cx="2840037" cy="1477962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dirty="0"/>
              <a:t>Premier document</a:t>
            </a:r>
          </a:p>
          <a:p>
            <a:pPr marL="285750" indent="-285750">
              <a:buFontTx/>
              <a:buChar char="-"/>
              <a:defRPr/>
            </a:pPr>
            <a:r>
              <a:rPr lang="fr-FR" dirty="0"/>
              <a:t>Analytique</a:t>
            </a:r>
          </a:p>
          <a:p>
            <a:pPr marL="285750" indent="-285750">
              <a:buFontTx/>
              <a:buChar char="-"/>
              <a:defRPr/>
            </a:pPr>
            <a:r>
              <a:rPr lang="fr-FR" dirty="0"/>
              <a:t>Validation des données</a:t>
            </a:r>
          </a:p>
          <a:p>
            <a:pPr marL="285750" indent="-285750">
              <a:buFontTx/>
              <a:buChar char="-"/>
              <a:defRPr/>
            </a:pPr>
            <a:r>
              <a:rPr lang="fr-FR" dirty="0"/>
              <a:t>- études-pivot</a:t>
            </a:r>
          </a:p>
          <a:p>
            <a:pPr marL="285750" indent="-285750">
              <a:buFontTx/>
              <a:buChar char="-"/>
              <a:defRPr/>
            </a:pPr>
            <a:r>
              <a:rPr lang="fr-FR" dirty="0"/>
              <a:t>(200/500 pages)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6227763" y="3644900"/>
            <a:ext cx="2071687" cy="1477963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dirty="0"/>
              <a:t>Résumé</a:t>
            </a:r>
          </a:p>
          <a:p>
            <a:pPr>
              <a:defRPr/>
            </a:pPr>
            <a:r>
              <a:rPr lang="fr-FR" dirty="0"/>
              <a:t>- synthétique</a:t>
            </a:r>
          </a:p>
          <a:p>
            <a:pPr>
              <a:defRPr/>
            </a:pPr>
            <a:r>
              <a:rPr lang="fr-FR" dirty="0"/>
              <a:t>- Conclusions</a:t>
            </a:r>
          </a:p>
          <a:p>
            <a:pPr>
              <a:defRPr/>
            </a:pPr>
            <a:r>
              <a:rPr lang="fr-FR" dirty="0"/>
              <a:t>- (30 à 150 pages)</a:t>
            </a:r>
          </a:p>
          <a:p>
            <a:pPr marL="285750" indent="-285750">
              <a:buFontTx/>
              <a:buChar char="-"/>
              <a:defRPr/>
            </a:pPr>
            <a:endParaRPr lang="fr-FR" dirty="0"/>
          </a:p>
        </p:txBody>
      </p:sp>
      <p:cxnSp>
        <p:nvCxnSpPr>
          <p:cNvPr id="15" name="Connecteur droit 14"/>
          <p:cNvCxnSpPr/>
          <p:nvPr/>
        </p:nvCxnSpPr>
        <p:spPr bwMode="auto">
          <a:xfrm>
            <a:off x="5076825" y="4652963"/>
            <a:ext cx="0" cy="576262"/>
          </a:xfrm>
          <a:prstGeom prst="line">
            <a:avLst/>
          </a:prstGeom>
          <a:solidFill>
            <a:srgbClr val="FE9C09"/>
          </a:solidFill>
          <a:ln w="50800" cap="flat" cmpd="sng" algn="ctr">
            <a:solidFill>
              <a:srgbClr val="3365FB"/>
            </a:solidFill>
            <a:prstDash val="solid"/>
            <a:round/>
            <a:headEnd type="none" w="med" len="med"/>
            <a:tailEnd type="triangle" w="med" len="med"/>
          </a:ln>
          <a:effectLst>
            <a:outerShdw dist="17961" dir="2700000" algn="ctr" rotWithShape="0">
              <a:schemeClr val="bg2"/>
            </a:outerShdw>
          </a:effectLst>
        </p:spPr>
      </p:cxnSp>
      <p:sp>
        <p:nvSpPr>
          <p:cNvPr id="23563" name="ZoneTexte 17"/>
          <p:cNvSpPr txBox="1">
            <a:spLocks noChangeArrowheads="1"/>
          </p:cNvSpPr>
          <p:nvPr/>
        </p:nvSpPr>
        <p:spPr bwMode="auto">
          <a:xfrm>
            <a:off x="3779838" y="5373688"/>
            <a:ext cx="34305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/>
              <a:t>Autres Etats - Membres</a:t>
            </a:r>
          </a:p>
        </p:txBody>
      </p:sp>
      <p:sp>
        <p:nvSpPr>
          <p:cNvPr id="23564" name="ZoneTexte 18"/>
          <p:cNvSpPr txBox="1">
            <a:spLocks noChangeArrowheads="1"/>
          </p:cNvSpPr>
          <p:nvPr/>
        </p:nvSpPr>
        <p:spPr bwMode="auto">
          <a:xfrm>
            <a:off x="1331913" y="5805488"/>
            <a:ext cx="10048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90 jours</a:t>
            </a:r>
          </a:p>
        </p:txBody>
      </p:sp>
      <p:sp>
        <p:nvSpPr>
          <p:cNvPr id="23565" name="ZoneTexte 20"/>
          <p:cNvSpPr txBox="1">
            <a:spLocks noChangeArrowheads="1"/>
          </p:cNvSpPr>
          <p:nvPr/>
        </p:nvSpPr>
        <p:spPr bwMode="auto">
          <a:xfrm>
            <a:off x="971550" y="6237288"/>
            <a:ext cx="3600450" cy="4619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Objections </a:t>
            </a:r>
            <a:r>
              <a:rPr lang="fr-FR" sz="2400"/>
              <a:t>MINEURES</a:t>
            </a:r>
          </a:p>
        </p:txBody>
      </p:sp>
      <p:sp>
        <p:nvSpPr>
          <p:cNvPr id="23566" name="ZoneTexte 21"/>
          <p:cNvSpPr txBox="1">
            <a:spLocks noChangeArrowheads="1"/>
          </p:cNvSpPr>
          <p:nvPr/>
        </p:nvSpPr>
        <p:spPr bwMode="auto">
          <a:xfrm>
            <a:off x="5364163" y="6237288"/>
            <a:ext cx="3519487" cy="4619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Objections </a:t>
            </a:r>
            <a:r>
              <a:rPr lang="fr-FR" sz="2400"/>
              <a:t>MAJEURES</a:t>
            </a:r>
          </a:p>
        </p:txBody>
      </p:sp>
      <p:cxnSp>
        <p:nvCxnSpPr>
          <p:cNvPr id="24" name="Connecteur droit 23"/>
          <p:cNvCxnSpPr/>
          <p:nvPr/>
        </p:nvCxnSpPr>
        <p:spPr bwMode="auto">
          <a:xfrm>
            <a:off x="5076825" y="5949950"/>
            <a:ext cx="0" cy="358775"/>
          </a:xfrm>
          <a:prstGeom prst="line">
            <a:avLst/>
          </a:prstGeom>
          <a:solidFill>
            <a:srgbClr val="FE9C09"/>
          </a:solidFill>
          <a:ln w="50800" cap="flat" cmpd="sng" algn="ctr">
            <a:solidFill>
              <a:srgbClr val="3365FB"/>
            </a:solidFill>
            <a:prstDash val="solid"/>
            <a:round/>
            <a:headEnd type="none" w="med" len="med"/>
            <a:tailEnd type="triangle" w="med" len="med"/>
          </a:ln>
          <a:effectLst>
            <a:outerShdw dist="17961" dir="2700000" algn="ctr" rotWithShape="0">
              <a:schemeClr val="bg2"/>
            </a:outerShdw>
          </a:effectLst>
        </p:spPr>
      </p:cxnSp>
      <p:cxnSp>
        <p:nvCxnSpPr>
          <p:cNvPr id="7" name="Connecteur droit 6"/>
          <p:cNvCxnSpPr/>
          <p:nvPr/>
        </p:nvCxnSpPr>
        <p:spPr>
          <a:xfrm>
            <a:off x="2411413" y="3068638"/>
            <a:ext cx="20161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be">
  <a:themeElements>
    <a:clrScheme name="Aube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Aube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ub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Aube.thmx</Template>
  <TotalTime>2949</TotalTime>
  <Words>1987</Words>
  <Application>Microsoft Macintosh PowerPoint</Application>
  <PresentationFormat>Affichage à l'écran (4:3)</PresentationFormat>
  <Paragraphs>578</Paragraphs>
  <Slides>47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47</vt:i4>
      </vt:variant>
    </vt:vector>
  </HeadingPairs>
  <TitlesOfParts>
    <vt:vector size="51" baseType="lpstr">
      <vt:lpstr>Arial</vt:lpstr>
      <vt:lpstr>Corbel</vt:lpstr>
      <vt:lpstr>Calibri</vt:lpstr>
      <vt:lpstr>Aube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maladie coronaire Les défis du XXI° siècle</dc:title>
  <dc:creator>MEB</dc:creator>
  <cp:lastModifiedBy>Xavier Marchandise</cp:lastModifiedBy>
  <cp:revision>533</cp:revision>
  <dcterms:created xsi:type="dcterms:W3CDTF">2011-01-22T14:17:37Z</dcterms:created>
  <dcterms:modified xsi:type="dcterms:W3CDTF">2016-04-22T18:13:52Z</dcterms:modified>
</cp:coreProperties>
</file>